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4"/>
  </p:sldMasterIdLst>
  <p:notesMasterIdLst>
    <p:notesMasterId r:id="rId18"/>
  </p:notesMasterIdLst>
  <p:sldIdLst>
    <p:sldId id="281" r:id="rId5"/>
    <p:sldId id="282" r:id="rId6"/>
    <p:sldId id="287" r:id="rId7"/>
    <p:sldId id="288" r:id="rId8"/>
    <p:sldId id="289" r:id="rId9"/>
    <p:sldId id="290" r:id="rId10"/>
    <p:sldId id="292" r:id="rId11"/>
    <p:sldId id="293" r:id="rId12"/>
    <p:sldId id="286" r:id="rId13"/>
    <p:sldId id="294" r:id="rId14"/>
    <p:sldId id="291" r:id="rId15"/>
    <p:sldId id="324" r:id="rId16"/>
    <p:sldId id="32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hosa Igudia" initials="EI" lastIdx="1" clrIdx="0">
    <p:extLst>
      <p:ext uri="{19B8F6BF-5375-455C-9EA6-DF929625EA0E}">
        <p15:presenceInfo xmlns:p15="http://schemas.microsoft.com/office/powerpoint/2012/main" userId="S-1-5-21-1440492939-393742259-441284377-258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787"/>
  </p:normalViewPr>
  <p:slideViewPr>
    <p:cSldViewPr snapToGrid="0" snapToObjects="1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2F80-FF73-40D2-97B5-1ACF4CD52F09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F300-B625-44B2-83AB-0FEB1B009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1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4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1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9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1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7DCB97-CE80-5048-A70A-386498D35C75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4A075E-C6D1-4446-B937-F1A1CE4C6F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abianjbmr.com/pdfs/JPDS_VOL_9_1/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on-the-record/nigerias-potential-and-political-failures/" TargetMode="External"/><Relationship Id="rId2" Type="http://schemas.openxmlformats.org/officeDocument/2006/relationships/hyperlink" Target="https://www.brookings.edu/author/richard-josep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emiumtimesng.com/opinion/468423-nigerias-culture-of-public-policy-failures-by-jibrin-ibrahim.html" TargetMode="External"/><Relationship Id="rId5" Type="http://schemas.openxmlformats.org/officeDocument/2006/relationships/hyperlink" Target="https://www.edouniversity.edu.ng/oerrepository/articles/programmes_and_policy_failures_in_nigeria_the_case_of_poverty_reduction.pdf" TargetMode="External"/><Relationship Id="rId4" Type="http://schemas.openxmlformats.org/officeDocument/2006/relationships/hyperlink" Target="https://www.vanguardngr.com/2022/03/nigerians-languishing-in-government-failur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1msmlTsAh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3C070-B0EE-D344-B1B7-6F648975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093"/>
            <a:ext cx="12192000" cy="72903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0BDF1C-7CF2-49C6-AF8A-2E207321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653143"/>
            <a:ext cx="10425405" cy="3551849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In search of sustainable development in Africa – the role of consistent, forward-looking policy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C0D679-7F20-4E46-9019-1FB09104EDA2}"/>
              </a:ext>
            </a:extLst>
          </p:cNvPr>
          <p:cNvSpPr txBox="1">
            <a:spLocks/>
          </p:cNvSpPr>
          <p:nvPr/>
        </p:nvSpPr>
        <p:spPr>
          <a:xfrm>
            <a:off x="981268" y="2491273"/>
            <a:ext cx="10229463" cy="1586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Eghosa Igudia (De Montfort University, UK); Rob Ackrill (Nottingham Trent University, UK), Oyalowo, B., and Olusanya, O. (</a:t>
            </a:r>
            <a:r>
              <a:rPr lang="en-GB" sz="2400" dirty="0" err="1">
                <a:latin typeface="+mn-lt"/>
              </a:rPr>
              <a:t>Unilag</a:t>
            </a:r>
            <a:r>
              <a:rPr lang="en-GB" sz="2400" dirty="0">
                <a:latin typeface="+mn-lt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156054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76137"/>
            <a:ext cx="8482337" cy="456105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dirty="0"/>
              <a:t>This raises a number of questions:</a:t>
            </a:r>
          </a:p>
          <a:p>
            <a:pPr>
              <a:buFontTx/>
              <a:buChar char="-"/>
            </a:pPr>
            <a:r>
              <a:rPr lang="en-GB" dirty="0"/>
              <a:t>What happens to the riders/owners of these bikes? (Igudia et al, 2023 show that the average </a:t>
            </a:r>
            <a:r>
              <a:rPr lang="en-GB" dirty="0" err="1"/>
              <a:t>okada</a:t>
            </a:r>
            <a:r>
              <a:rPr lang="en-GB" dirty="0"/>
              <a:t> rider in Lagos is a married man with dependants and responsibilities).</a:t>
            </a:r>
          </a:p>
          <a:p>
            <a:pPr>
              <a:buFontTx/>
              <a:buChar char="-"/>
            </a:pPr>
            <a:r>
              <a:rPr lang="en-GB" dirty="0"/>
              <a:t>How about the </a:t>
            </a:r>
            <a:r>
              <a:rPr lang="en-GB" dirty="0" err="1"/>
              <a:t>okada</a:t>
            </a:r>
            <a:r>
              <a:rPr lang="en-GB" dirty="0"/>
              <a:t> business supply chain (particularly, businesses set-up to supply bikes, service that industry?)</a:t>
            </a:r>
          </a:p>
          <a:p>
            <a:pPr>
              <a:buFontTx/>
              <a:buChar char="-"/>
            </a:pPr>
            <a:r>
              <a:rPr lang="en-GB" dirty="0"/>
              <a:t>Expectedly, firms set-up to service the previously-booming </a:t>
            </a:r>
            <a:r>
              <a:rPr lang="en-GB" dirty="0" err="1"/>
              <a:t>okada</a:t>
            </a:r>
            <a:r>
              <a:rPr lang="en-GB" dirty="0"/>
              <a:t> business in Lagos, were forced to shut-down by the sudden, strict implementation of the </a:t>
            </a:r>
            <a:r>
              <a:rPr lang="en-GB" dirty="0" err="1"/>
              <a:t>okada</a:t>
            </a:r>
            <a:r>
              <a:rPr lang="en-GB" dirty="0"/>
              <a:t> ban.</a:t>
            </a:r>
          </a:p>
          <a:p>
            <a:pPr>
              <a:buFontTx/>
              <a:buChar char="-"/>
            </a:pPr>
            <a:r>
              <a:rPr lang="en-GB" dirty="0"/>
              <a:t>What message do such sudden policy-reversal send to potential investors? How do these impact the drive for sustainable development? </a:t>
            </a:r>
          </a:p>
          <a:p>
            <a:pPr>
              <a:buFontTx/>
              <a:buChar char="-"/>
            </a:pPr>
            <a:r>
              <a:rPr lang="en-GB" dirty="0"/>
              <a:t>This has consequences for confidence and future investors. </a:t>
            </a:r>
          </a:p>
          <a:p>
            <a:pPr>
              <a:buFontTx/>
              <a:buChar char="-"/>
            </a:pPr>
            <a:r>
              <a:rPr lang="en-GB" dirty="0"/>
              <a:t>These firms have invested in both machinery and human capital. </a:t>
            </a:r>
          </a:p>
          <a:p>
            <a:pPr>
              <a:buFontTx/>
              <a:buChar char="-"/>
            </a:pPr>
            <a:r>
              <a:rPr lang="en-GB" dirty="0"/>
              <a:t>This has also created problems facing </a:t>
            </a:r>
            <a:r>
              <a:rPr lang="en-GB" dirty="0" err="1"/>
              <a:t>Lagosians</a:t>
            </a:r>
            <a:r>
              <a:rPr lang="en-GB" dirty="0"/>
              <a:t> as they seek to move around a very crowded traffic network. </a:t>
            </a:r>
          </a:p>
        </p:txBody>
      </p:sp>
    </p:spTree>
    <p:extLst>
      <p:ext uri="{BB962C8B-B14F-4D97-AF65-F5344CB8AC3E}">
        <p14:creationId xmlns:p14="http://schemas.microsoft.com/office/powerpoint/2010/main" val="246448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Conclusions &amp; reflection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76137"/>
            <a:ext cx="8482337" cy="42912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dirty="0"/>
              <a:t>We argue in this paper that the failure to achieve sustained-development and growth in most African countries is not necessarily due to lack of policy. </a:t>
            </a:r>
          </a:p>
          <a:p>
            <a:pPr>
              <a:buFontTx/>
              <a:buChar char="-"/>
            </a:pPr>
            <a:r>
              <a:rPr lang="en-GB" dirty="0"/>
              <a:t>Rather, the problem lies with the non-implementation of a consistent, forward-looking policy framework, backed by an unwavering political will to implement those policies.</a:t>
            </a:r>
          </a:p>
          <a:p>
            <a:pPr>
              <a:buFontTx/>
              <a:buChar char="-"/>
            </a:pPr>
            <a:r>
              <a:rPr lang="en-GB" dirty="0"/>
              <a:t>Reversing this trend is crucial if Africa countries are to create a dynamic environment that will facilitate the much-desired sustainable development in Africa. </a:t>
            </a:r>
          </a:p>
          <a:p>
            <a:pPr>
              <a:buFontTx/>
              <a:buChar char="-"/>
            </a:pPr>
            <a:r>
              <a:rPr lang="en-GB" dirty="0"/>
              <a:t>Moreover, our findings support main argument that for Africa to achieve a sustainable development, having a dynamic business environment anchored on consistent, forward-looking policies are not negotiable.</a:t>
            </a:r>
          </a:p>
          <a:p>
            <a:pPr>
              <a:buFontTx/>
              <a:buChar char="-"/>
            </a:pPr>
            <a:r>
              <a:rPr lang="en-GB" dirty="0"/>
              <a:t>Feedback &amp; Questions</a:t>
            </a:r>
          </a:p>
          <a:p>
            <a:pPr>
              <a:buFontTx/>
              <a:buChar char="-"/>
            </a:pPr>
            <a:r>
              <a:rPr lang="en-GB" dirty="0"/>
              <a:t>Will stakeholders’ engagement help?</a:t>
            </a:r>
          </a:p>
        </p:txBody>
      </p:sp>
    </p:spTree>
    <p:extLst>
      <p:ext uri="{BB962C8B-B14F-4D97-AF65-F5344CB8AC3E}">
        <p14:creationId xmlns:p14="http://schemas.microsoft.com/office/powerpoint/2010/main" val="38928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ADB940-7C07-40DB-87F7-3E61B9F2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20" y="2414016"/>
            <a:ext cx="4206899" cy="1499616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9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022D-E169-4574-A2DE-69123F50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69" y="6539272"/>
            <a:ext cx="10870451" cy="318728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Figure 1: Research findings &amp; policy options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82EE8-5B34-4F6D-8F82-164FBE850895}"/>
              </a:ext>
            </a:extLst>
          </p:cNvPr>
          <p:cNvSpPr/>
          <p:nvPr/>
        </p:nvSpPr>
        <p:spPr>
          <a:xfrm>
            <a:off x="486391" y="837337"/>
            <a:ext cx="11490208" cy="38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Informal Economy in Lagos – co-creating inclusive policy for Okada riders &amp; street hawkers</a:t>
            </a:r>
            <a:endParaRPr lang="en-GB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EAFDC-A84A-4687-B976-A966F47F2A53}"/>
              </a:ext>
            </a:extLst>
          </p:cNvPr>
          <p:cNvSpPr/>
          <p:nvPr/>
        </p:nvSpPr>
        <p:spPr>
          <a:xfrm>
            <a:off x="7267487" y="4640265"/>
            <a:ext cx="3564518" cy="173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Create a forum of representatives of all critical stakeholders to be headed by an independent academic. They should meet regularly.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57A14-1069-4C4B-89CB-F341FC3B41B3}"/>
              </a:ext>
            </a:extLst>
          </p:cNvPr>
          <p:cNvSpPr/>
          <p:nvPr/>
        </p:nvSpPr>
        <p:spPr>
          <a:xfrm>
            <a:off x="7257535" y="1522300"/>
            <a:ext cx="3574470" cy="148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Okada and street hawking will continue as long as there is demand for their services. Solve demand problem, issues resolved!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7C7EC0-60CE-4068-8ECF-CA57BC544F03}"/>
              </a:ext>
            </a:extLst>
          </p:cNvPr>
          <p:cNvSpPr/>
          <p:nvPr/>
        </p:nvSpPr>
        <p:spPr>
          <a:xfrm>
            <a:off x="7240910" y="3212641"/>
            <a:ext cx="3574470" cy="123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Regulation, not ban. Unique identifiers (</a:t>
            </a:r>
            <a:r>
              <a:rPr lang="en-GB" sz="2000" dirty="0" err="1"/>
              <a:t>e.g</a:t>
            </a:r>
            <a:r>
              <a:rPr lang="en-GB" sz="2000" dirty="0"/>
              <a:t> bibs), technology (e.g., </a:t>
            </a:r>
            <a:r>
              <a:rPr lang="en-GB" sz="2000" dirty="0" err="1"/>
              <a:t>gokada</a:t>
            </a:r>
            <a:r>
              <a:rPr lang="en-GB" sz="2000" dirty="0"/>
              <a:t>) can help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6FD52D-1CAF-4DEF-90B8-8F1A69D40A90}"/>
              </a:ext>
            </a:extLst>
          </p:cNvPr>
          <p:cNvCxnSpPr>
            <a:cxnSpLocks/>
          </p:cNvCxnSpPr>
          <p:nvPr/>
        </p:nvCxnSpPr>
        <p:spPr>
          <a:xfrm flipH="1">
            <a:off x="353644" y="1470270"/>
            <a:ext cx="54318" cy="5380709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FAEF321-7F7C-4A02-B7B4-D675B416C09A}"/>
              </a:ext>
            </a:extLst>
          </p:cNvPr>
          <p:cNvSpPr/>
          <p:nvPr/>
        </p:nvSpPr>
        <p:spPr>
          <a:xfrm rot="16200000">
            <a:off x="9162916" y="3596292"/>
            <a:ext cx="4869983" cy="721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Policy co-creation/continuous stakeholders engagement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91BC2F-4EA9-4718-AF4A-833DC0B00497}"/>
              </a:ext>
            </a:extLst>
          </p:cNvPr>
          <p:cNvSpPr/>
          <p:nvPr/>
        </p:nvSpPr>
        <p:spPr>
          <a:xfrm>
            <a:off x="1745753" y="1470270"/>
            <a:ext cx="3379897" cy="114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State government/ policymakers – Concerned about Security, Safety, Lagos Master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F44165-A8D1-4B18-8C53-2EDBE46A26D7}"/>
              </a:ext>
            </a:extLst>
          </p:cNvPr>
          <p:cNvSpPr/>
          <p:nvPr/>
        </p:nvSpPr>
        <p:spPr>
          <a:xfrm>
            <a:off x="1755706" y="2866768"/>
            <a:ext cx="3369944" cy="150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Okada riders &amp; Street hawkers </a:t>
            </a:r>
          </a:p>
          <a:p>
            <a:pPr algn="ctr"/>
            <a:r>
              <a:rPr lang="en-GB" sz="2000" dirty="0"/>
              <a:t>– Concerned about Survival, Unemployment, Legitimate job, only alternative to crime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D37FB6-AD4E-4D5B-ADF2-802A6162DB06}"/>
              </a:ext>
            </a:extLst>
          </p:cNvPr>
          <p:cNvSpPr/>
          <p:nvPr/>
        </p:nvSpPr>
        <p:spPr>
          <a:xfrm>
            <a:off x="1745754" y="4777946"/>
            <a:ext cx="3369944" cy="1610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Members of the Public (Users) </a:t>
            </a:r>
          </a:p>
          <a:p>
            <a:pPr algn="ctr"/>
            <a:r>
              <a:rPr lang="en-GB" sz="2000" dirty="0"/>
              <a:t>– benefit from services; show empathy for &amp; want regulated </a:t>
            </a:r>
            <a:r>
              <a:rPr lang="en-GB" sz="2000" dirty="0" err="1"/>
              <a:t>okada</a:t>
            </a:r>
            <a:r>
              <a:rPr lang="en-GB" sz="2000" dirty="0"/>
              <a:t> and street hawkers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991C42-33BE-4D57-A314-18EE4C7E3AF0}"/>
              </a:ext>
            </a:extLst>
          </p:cNvPr>
          <p:cNvSpPr/>
          <p:nvPr/>
        </p:nvSpPr>
        <p:spPr>
          <a:xfrm rot="16200000">
            <a:off x="3816976" y="3475948"/>
            <a:ext cx="4922013" cy="934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Need for middle ground &amp; flexibility, willingness to change what’s not working.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25857A-318E-4827-9B5D-8B3189674F67}"/>
              </a:ext>
            </a:extLst>
          </p:cNvPr>
          <p:cNvCxnSpPr>
            <a:cxnSpLocks/>
          </p:cNvCxnSpPr>
          <p:nvPr/>
        </p:nvCxnSpPr>
        <p:spPr>
          <a:xfrm flipV="1">
            <a:off x="467766" y="695639"/>
            <a:ext cx="11508833" cy="2883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D92F766-D061-4AAC-9BB2-85EDED9FC2CF}"/>
              </a:ext>
            </a:extLst>
          </p:cNvPr>
          <p:cNvSpPr/>
          <p:nvPr/>
        </p:nvSpPr>
        <p:spPr>
          <a:xfrm rot="16200000">
            <a:off x="-1406331" y="3415040"/>
            <a:ext cx="4922013" cy="103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Three (3) stakeholders: Govt/policymakers, Hawkers/Okada riders, Service Users/Public        - “conflicting rationalities” -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0658A162-DC70-4AB5-8F5B-0E04FB4F5674}"/>
              </a:ext>
            </a:extLst>
          </p:cNvPr>
          <p:cNvSpPr/>
          <p:nvPr/>
        </p:nvSpPr>
        <p:spPr>
          <a:xfrm>
            <a:off x="1560960" y="1955183"/>
            <a:ext cx="184794" cy="3087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CD1A9950-CDD9-4C28-AB3B-B89F2970BCE4}"/>
              </a:ext>
            </a:extLst>
          </p:cNvPr>
          <p:cNvSpPr/>
          <p:nvPr/>
        </p:nvSpPr>
        <p:spPr>
          <a:xfrm>
            <a:off x="1548104" y="3308428"/>
            <a:ext cx="184794" cy="3087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AF2C9D8A-D9B1-44C3-BBD2-2931066314CF}"/>
              </a:ext>
            </a:extLst>
          </p:cNvPr>
          <p:cNvSpPr/>
          <p:nvPr/>
        </p:nvSpPr>
        <p:spPr>
          <a:xfrm>
            <a:off x="1573372" y="5233347"/>
            <a:ext cx="159970" cy="3087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AF0F167C-2357-46B9-894F-56897D11B585}"/>
              </a:ext>
            </a:extLst>
          </p:cNvPr>
          <p:cNvSpPr/>
          <p:nvPr/>
        </p:nvSpPr>
        <p:spPr>
          <a:xfrm>
            <a:off x="6693881" y="3501022"/>
            <a:ext cx="472657" cy="3087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4D1FEC7-0FA2-4A56-9FF0-9F706ECEC3A0}"/>
              </a:ext>
            </a:extLst>
          </p:cNvPr>
          <p:cNvSpPr/>
          <p:nvPr/>
        </p:nvSpPr>
        <p:spPr>
          <a:xfrm>
            <a:off x="5027617" y="3537738"/>
            <a:ext cx="581710" cy="3087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4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/>
          <a:lstStyle/>
          <a:p>
            <a:r>
              <a:rPr lang="en-GB" dirty="0"/>
              <a:t>What this session is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76137"/>
            <a:ext cx="8482337" cy="42912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Background of the study</a:t>
            </a:r>
          </a:p>
          <a:p>
            <a:pPr>
              <a:buFontTx/>
              <a:buChar char="-"/>
            </a:pPr>
            <a:r>
              <a:rPr lang="en-GB" dirty="0"/>
              <a:t>Brief review of literature</a:t>
            </a:r>
          </a:p>
          <a:p>
            <a:pPr>
              <a:buFontTx/>
              <a:buChar char="-"/>
            </a:pPr>
            <a:r>
              <a:rPr lang="en-GB" dirty="0"/>
              <a:t>Data &amp; methods</a:t>
            </a:r>
          </a:p>
          <a:p>
            <a:pPr>
              <a:buFontTx/>
              <a:buChar char="-"/>
            </a:pPr>
            <a:r>
              <a:rPr lang="en-GB" dirty="0"/>
              <a:t>Emerging findings</a:t>
            </a:r>
          </a:p>
          <a:p>
            <a:pPr>
              <a:buFontTx/>
              <a:buChar char="-"/>
            </a:pPr>
            <a:r>
              <a:rPr lang="en-GB" dirty="0"/>
              <a:t>Feedback, Q &amp; A</a:t>
            </a:r>
          </a:p>
        </p:txBody>
      </p:sp>
    </p:spTree>
    <p:extLst>
      <p:ext uri="{BB962C8B-B14F-4D97-AF65-F5344CB8AC3E}">
        <p14:creationId xmlns:p14="http://schemas.microsoft.com/office/powerpoint/2010/main" val="1824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Background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18054"/>
            <a:ext cx="8482337" cy="4736757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GB" dirty="0"/>
              <a:t>For several decades Nigeria has faced a myriad of harsh economic conditions. </a:t>
            </a:r>
          </a:p>
          <a:p>
            <a:pPr>
              <a:buFontTx/>
              <a:buChar char="-"/>
            </a:pPr>
            <a:r>
              <a:rPr lang="en-IN" dirty="0"/>
              <a:t>Igudia et al (2022 p.12) sums it up this way: </a:t>
            </a:r>
          </a:p>
          <a:p>
            <a:pPr lvl="1">
              <a:buFontTx/>
              <a:buChar char="-"/>
            </a:pPr>
            <a:r>
              <a:rPr lang="en-IN" dirty="0"/>
              <a:t>c</a:t>
            </a:r>
            <a:r>
              <a:rPr lang="en-GB" dirty="0"/>
              <a:t>lose to 50% of the Nigerian population (o</a:t>
            </a:r>
            <a:r>
              <a:rPr lang="en-IN" dirty="0" err="1"/>
              <a:t>ver</a:t>
            </a:r>
            <a:r>
              <a:rPr lang="en-IN" dirty="0"/>
              <a:t> 94 million Nigerians) “live in extreme poverty, the most in any country. </a:t>
            </a:r>
          </a:p>
          <a:p>
            <a:pPr lvl="1">
              <a:buFontTx/>
              <a:buChar char="-"/>
            </a:pPr>
            <a:r>
              <a:rPr lang="en-IN" dirty="0"/>
              <a:t>Nigeria has an annual population growth of 2.6 percent (UN, 2019), but urban population growth of 4.3 percent. </a:t>
            </a:r>
          </a:p>
          <a:p>
            <a:pPr lvl="1">
              <a:buFontTx/>
              <a:buChar char="-"/>
            </a:pPr>
            <a:r>
              <a:rPr lang="en-IN" dirty="0"/>
              <a:t>Economic growth is slow or negative, GDP declining by 1.8 percent in 2020 (NBS, 2021). </a:t>
            </a:r>
          </a:p>
          <a:p>
            <a:pPr lvl="1">
              <a:buFontTx/>
              <a:buChar char="-"/>
            </a:pPr>
            <a:r>
              <a:rPr lang="en-IN" dirty="0"/>
              <a:t>Unemployment and inflation are both high, with total unemployment of 33 percent, but youth unemployment of 42.5 percent (NBS, 2021) </a:t>
            </a:r>
          </a:p>
          <a:p>
            <a:pPr lvl="1">
              <a:buFontTx/>
              <a:buChar char="-"/>
            </a:pPr>
            <a:r>
              <a:rPr lang="en-US" dirty="0"/>
              <a:t>inflation officially at 33 percent, but food inflation of 66 percent (NBS, 2021), with these likely to be underestimates”</a:t>
            </a:r>
            <a:r>
              <a:rPr lang="en-IN" dirty="0"/>
              <a:t>. 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Yet diverse developmental programmes have been introduced, including those on sustainable development goals!</a:t>
            </a:r>
          </a:p>
          <a:p>
            <a:pPr>
              <a:buFontTx/>
              <a:buChar char="-"/>
            </a:pPr>
            <a:r>
              <a:rPr lang="en-GB" dirty="0" err="1"/>
              <a:t>Obamwonyi</a:t>
            </a:r>
            <a:r>
              <a:rPr lang="en-GB" dirty="0"/>
              <a:t> &amp; </a:t>
            </a:r>
            <a:r>
              <a:rPr lang="en-GB" dirty="0" err="1"/>
              <a:t>Aibieyi</a:t>
            </a:r>
            <a:r>
              <a:rPr lang="en-GB" dirty="0"/>
              <a:t> (2014) listed 74 public policies that have been implemented in Nigeria. </a:t>
            </a:r>
            <a:r>
              <a:rPr lang="en-GB" dirty="0">
                <a:hlinkClick r:id="rId2"/>
              </a:rPr>
              <a:t>https://www.arabianjbmr.com/pdfs/JPDS_VOL_9_1/5.pdf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The author pinned down underdevelopment in Nigeria to the failure of these </a:t>
            </a:r>
            <a:r>
              <a:rPr lang="en-GB" dirty="0" err="1"/>
              <a:t>poliicies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5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Background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18054"/>
            <a:ext cx="8482337" cy="537930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dirty="0"/>
              <a:t>Other popular headings that paint the state of policy and development in Nigeria include:</a:t>
            </a:r>
          </a:p>
          <a:p>
            <a:pPr>
              <a:buFontTx/>
              <a:buChar char="-"/>
            </a:pPr>
            <a:r>
              <a:rPr lang="en-GB" b="1" dirty="0"/>
              <a:t>Nigeria’s Potential and Political Failures (</a:t>
            </a:r>
            <a:r>
              <a:rPr lang="en-GB" b="1" dirty="0">
                <a:hlinkClick r:id="rId2"/>
              </a:rPr>
              <a:t>Richard Joseph</a:t>
            </a:r>
            <a:r>
              <a:rPr lang="en-GB" b="1" dirty="0"/>
              <a:t>,</a:t>
            </a:r>
            <a:r>
              <a:rPr lang="en-GB" dirty="0"/>
              <a:t> 2011). </a:t>
            </a:r>
            <a:r>
              <a:rPr lang="en-GB" u="sng" dirty="0">
                <a:hlinkClick r:id="rId3"/>
              </a:rPr>
              <a:t>https://www.brookings.edu/on-the-record/nigerias-potential-and-political-failures/</a:t>
            </a:r>
            <a:endParaRPr lang="en-GB" u="sng" dirty="0"/>
          </a:p>
          <a:p>
            <a:pPr>
              <a:buFontTx/>
              <a:buChar char="-"/>
            </a:pPr>
            <a:r>
              <a:rPr lang="en-GB" dirty="0"/>
              <a:t>Nigerians languishing in government failures (Vanguard Editorial, 2022). </a:t>
            </a:r>
            <a:r>
              <a:rPr lang="en-GB" u="sng" dirty="0">
                <a:hlinkClick r:id="rId4"/>
              </a:rPr>
              <a:t>https://www.vanguardngr.com/2022/03/nigerians-languishing-in-government-failures/</a:t>
            </a:r>
            <a:endParaRPr lang="en-GB" dirty="0"/>
          </a:p>
          <a:p>
            <a:pPr>
              <a:buFontTx/>
              <a:buChar char="-"/>
            </a:pPr>
            <a:r>
              <a:rPr lang="en-GB" dirty="0"/>
              <a:t>Programmes and policy failures in Nigeria: the case of poverty reduction  (Magnus &amp; </a:t>
            </a:r>
            <a:r>
              <a:rPr lang="en-GB" dirty="0" err="1"/>
              <a:t>Vaaesh</a:t>
            </a:r>
            <a:r>
              <a:rPr lang="en-GB" dirty="0"/>
              <a:t>, 2019). </a:t>
            </a:r>
            <a:r>
              <a:rPr lang="en-GB" dirty="0">
                <a:hlinkClick r:id="rId5"/>
              </a:rPr>
              <a:t>https://www.edouniversity.edu.ng/oerrepository/articles/programmes_and_policy_failures_in_nigeria_the_case_of_poverty_reduction.pdf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The Failure of Governance in Nigeria: An </a:t>
            </a:r>
            <a:r>
              <a:rPr lang="en-GB" dirty="0" err="1"/>
              <a:t>Epistocratic</a:t>
            </a:r>
            <a:r>
              <a:rPr lang="en-GB" dirty="0"/>
              <a:t> Challenge (</a:t>
            </a:r>
            <a:r>
              <a:rPr lang="en-GB" dirty="0" err="1"/>
              <a:t>Okoi</a:t>
            </a:r>
            <a:r>
              <a:rPr lang="en-GB" dirty="0"/>
              <a:t> &amp; </a:t>
            </a:r>
            <a:r>
              <a:rPr lang="en-GB" dirty="0" err="1"/>
              <a:t>Iwara</a:t>
            </a:r>
            <a:r>
              <a:rPr lang="en-GB" dirty="0"/>
              <a:t>, 2021). ttps://gjia.georgetown.edu/2021/04/12/the-failure-of-governance-in-nigeria-an-epistocratic-challenge/ </a:t>
            </a:r>
          </a:p>
          <a:p>
            <a:pPr>
              <a:buFontTx/>
              <a:buChar char="-"/>
            </a:pPr>
            <a:r>
              <a:rPr lang="en-GB" b="1" dirty="0"/>
              <a:t>Nigeria’s culture of public policy failures, By </a:t>
            </a:r>
            <a:r>
              <a:rPr lang="en-GB" b="1" dirty="0" err="1"/>
              <a:t>Jibrin</a:t>
            </a:r>
            <a:r>
              <a:rPr lang="en-GB" b="1" dirty="0"/>
              <a:t> Ibrahim. </a:t>
            </a:r>
            <a:r>
              <a:rPr lang="en-GB" u="sng" dirty="0">
                <a:hlinkClick r:id="rId6"/>
              </a:rPr>
              <a:t>https://www.premiumtimesng.com/opinion/468423-nigerias-culture-of-public-policy-failures-by-jibrin-ibrahim.html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63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Background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08671"/>
            <a:ext cx="8482337" cy="445873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/>
              <a:t>Upon reflecting on the foregoing, we can come-up with a key stylized fact:</a:t>
            </a:r>
          </a:p>
          <a:p>
            <a:pPr>
              <a:buFontTx/>
              <a:buChar char="-"/>
            </a:pPr>
            <a:r>
              <a:rPr lang="en-GB" dirty="0"/>
              <a:t>Policy introduction has never been an issue in Nigeria</a:t>
            </a:r>
          </a:p>
          <a:p>
            <a:pPr>
              <a:buFontTx/>
              <a:buChar char="-"/>
            </a:pPr>
            <a:r>
              <a:rPr lang="en-GB" dirty="0"/>
              <a:t>What then is the problem? Why has Nigeria not achieve her growth potential? Put differently, what can be done to achieve inclusive, sustainable development in Nigeria?</a:t>
            </a:r>
          </a:p>
          <a:p>
            <a:pPr>
              <a:buFontTx/>
              <a:buChar char="-"/>
            </a:pPr>
            <a:r>
              <a:rPr lang="en-GB" dirty="0"/>
              <a:t>Providing answers to these questions is the goal of this paper. </a:t>
            </a:r>
          </a:p>
          <a:p>
            <a:pPr>
              <a:buFontTx/>
              <a:buChar char="-"/>
            </a:pPr>
            <a:r>
              <a:rPr lang="en-GB" dirty="0"/>
              <a:t>In particular, we argue in this paper that the failure to achieve sustained-development and growth in most African countries is not necessarily due to lack of policy. </a:t>
            </a:r>
          </a:p>
          <a:p>
            <a:pPr>
              <a:buFontTx/>
              <a:buChar char="-"/>
            </a:pPr>
            <a:r>
              <a:rPr lang="en-GB" dirty="0"/>
              <a:t>Rather, the problem lies with the non-implementation of a consistent, forward-looking policy framework, backed by an unwavering political will to implement those policies.</a:t>
            </a:r>
          </a:p>
        </p:txBody>
      </p:sp>
    </p:spTree>
    <p:extLst>
      <p:ext uri="{BB962C8B-B14F-4D97-AF65-F5344CB8AC3E}">
        <p14:creationId xmlns:p14="http://schemas.microsoft.com/office/powerpoint/2010/main" val="222727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Methods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5275"/>
            <a:ext cx="8482337" cy="40221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We reflect on this by drawing on the findings from the 1736 responses to a survey, distributed in Lagos, Nigeria, in February-March 2022.</a:t>
            </a:r>
          </a:p>
          <a:p>
            <a:pPr>
              <a:buFontTx/>
              <a:buChar char="-"/>
            </a:pPr>
            <a:r>
              <a:rPr lang="en-GB" dirty="0"/>
              <a:t> 20 local government areas were covered.</a:t>
            </a:r>
          </a:p>
          <a:p>
            <a:pPr>
              <a:buFontTx/>
              <a:buChar char="-"/>
            </a:pPr>
            <a:r>
              <a:rPr lang="en-GB" dirty="0"/>
              <a:t> followed by stakeholders workshops</a:t>
            </a:r>
          </a:p>
          <a:p>
            <a:pPr>
              <a:buFontTx/>
              <a:buChar char="-"/>
            </a:pPr>
            <a:r>
              <a:rPr lang="en-GB" dirty="0"/>
              <a:t> interviews with critical stakeholders</a:t>
            </a:r>
          </a:p>
          <a:p>
            <a:pPr>
              <a:buFontTx/>
              <a:buChar char="-"/>
            </a:pPr>
            <a:r>
              <a:rPr lang="en-GB" dirty="0"/>
              <a:t>Innovative radio phone-in programme</a:t>
            </a:r>
          </a:p>
        </p:txBody>
      </p:sp>
    </p:spTree>
    <p:extLst>
      <p:ext uri="{BB962C8B-B14F-4D97-AF65-F5344CB8AC3E}">
        <p14:creationId xmlns:p14="http://schemas.microsoft.com/office/powerpoint/2010/main" val="81756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Methods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70" y="1318055"/>
            <a:ext cx="3286895" cy="454934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/>
              <a:t> Before delving into findings, one more crucial thing: </a:t>
            </a:r>
          </a:p>
          <a:p>
            <a:pPr>
              <a:buFontTx/>
              <a:buChar char="-"/>
            </a:pPr>
            <a:r>
              <a:rPr lang="en-GB" dirty="0"/>
              <a:t>we sought to explore how stakeholders’ perspectives can be incorporated into a framework promoting dialogue on policies targeting poverty reduction, economic and social inclusion and sustainable development. </a:t>
            </a:r>
          </a:p>
          <a:p>
            <a:pPr>
              <a:buFontTx/>
              <a:buChar char="-"/>
            </a:pPr>
            <a:r>
              <a:rPr lang="en-GB" dirty="0"/>
              <a:t>Cross-section of the stakeholders workshop (April 4, 2023).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A3EE-5733-43D4-BD5C-82C2D9E36E2F}"/>
              </a:ext>
            </a:extLst>
          </p:cNvPr>
          <p:cNvPicPr/>
          <p:nvPr/>
        </p:nvPicPr>
        <p:blipFill rotWithShape="1">
          <a:blip r:embed="rId2"/>
          <a:srcRect l="68532" t="26886" r="2873" b="11192"/>
          <a:stretch/>
        </p:blipFill>
        <p:spPr bwMode="auto">
          <a:xfrm>
            <a:off x="749644" y="1318055"/>
            <a:ext cx="5222788" cy="463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35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76137"/>
            <a:ext cx="8482337" cy="42912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 Concerns over policy implementation are an appropriate critique of Nigerian policymaking. </a:t>
            </a:r>
          </a:p>
          <a:p>
            <a:pPr>
              <a:buFontTx/>
              <a:buChar char="-"/>
            </a:pPr>
            <a:r>
              <a:rPr lang="en-GB" dirty="0"/>
              <a:t>Policies conflict. It appears they are made to fail, facilitate corruption.</a:t>
            </a:r>
          </a:p>
          <a:p>
            <a:pPr>
              <a:buFontTx/>
              <a:buChar char="-"/>
            </a:pPr>
            <a:r>
              <a:rPr lang="en-GB" dirty="0"/>
              <a:t>The consequence is policy failures, waste of scarce resources that could be committed to developmental projects, and the continued social and economic exclusion of many citizens. </a:t>
            </a:r>
          </a:p>
        </p:txBody>
      </p:sp>
    </p:spTree>
    <p:extLst>
      <p:ext uri="{BB962C8B-B14F-4D97-AF65-F5344CB8AC3E}">
        <p14:creationId xmlns:p14="http://schemas.microsoft.com/office/powerpoint/2010/main" val="374236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12E-7134-4481-B7E1-280963E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32838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6D6-2932-4ACA-B179-6E254799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76137"/>
            <a:ext cx="8482337" cy="42912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dirty="0"/>
              <a:t>To show why this is a big problem, we analyse the </a:t>
            </a:r>
            <a:r>
              <a:rPr lang="en-GB" b="1" i="1" dirty="0"/>
              <a:t>conflicting </a:t>
            </a:r>
            <a:r>
              <a:rPr lang="en-GB" dirty="0"/>
              <a:t>policies towards the informal economy in Lagos.</a:t>
            </a:r>
          </a:p>
          <a:p>
            <a:pPr>
              <a:buFontTx/>
              <a:buChar char="-"/>
            </a:pPr>
            <a:r>
              <a:rPr lang="en-GB" dirty="0"/>
              <a:t>We find that the Lagos state government had within the space of 10 years moved: </a:t>
            </a:r>
          </a:p>
          <a:p>
            <a:pPr>
              <a:buFontTx/>
              <a:buChar char="-"/>
            </a:pPr>
            <a:r>
              <a:rPr lang="en-GB" dirty="0"/>
              <a:t>from being a promoter (and supporter) of </a:t>
            </a:r>
            <a:r>
              <a:rPr lang="en-GB" dirty="0" err="1"/>
              <a:t>okada</a:t>
            </a:r>
            <a:r>
              <a:rPr lang="en-GB" dirty="0"/>
              <a:t> business</a:t>
            </a:r>
          </a:p>
          <a:p>
            <a:pPr lvl="1">
              <a:buFontTx/>
              <a:buChar char="-"/>
            </a:pPr>
            <a:r>
              <a:rPr lang="en-GB" dirty="0"/>
              <a:t>in particular, supplying motorbikes and helmets to bike riders, </a:t>
            </a:r>
          </a:p>
          <a:p>
            <a:pPr lvl="1">
              <a:buFontTx/>
              <a:buChar char="-"/>
            </a:pPr>
            <a:r>
              <a:rPr lang="en-GB" dirty="0"/>
              <a:t>even as part of Lagos state government’s empowerment programmes, </a:t>
            </a:r>
          </a:p>
          <a:p>
            <a:pPr>
              <a:buFontTx/>
              <a:buChar char="-"/>
            </a:pPr>
            <a:r>
              <a:rPr lang="en-GB" dirty="0"/>
              <a:t>to the:</a:t>
            </a:r>
          </a:p>
          <a:p>
            <a:pPr>
              <a:buFontTx/>
              <a:buChar char="-"/>
            </a:pPr>
            <a:r>
              <a:rPr lang="en-GB" dirty="0"/>
              <a:t>harassment and restriction of </a:t>
            </a:r>
            <a:r>
              <a:rPr lang="en-GB" dirty="0" err="1"/>
              <a:t>okada</a:t>
            </a:r>
            <a:r>
              <a:rPr lang="en-GB" dirty="0"/>
              <a:t> riders’ operations, </a:t>
            </a:r>
          </a:p>
          <a:p>
            <a:pPr>
              <a:buFontTx/>
              <a:buChar char="-"/>
            </a:pPr>
            <a:r>
              <a:rPr lang="en-GB" dirty="0"/>
              <a:t>proscription/prosecutor of </a:t>
            </a:r>
            <a:r>
              <a:rPr lang="en-GB" dirty="0" err="1"/>
              <a:t>okada</a:t>
            </a:r>
            <a:r>
              <a:rPr lang="en-GB" dirty="0"/>
              <a:t> business in Lagos, arresting and prosecuting </a:t>
            </a:r>
            <a:r>
              <a:rPr lang="en-GB" dirty="0" err="1"/>
              <a:t>okada</a:t>
            </a:r>
            <a:r>
              <a:rPr lang="en-GB" dirty="0"/>
              <a:t> riders and taking their motorbikes away. (e.g., Lagos state government celebrated the crushing of </a:t>
            </a:r>
            <a:r>
              <a:rPr lang="en-GB" dirty="0" err="1"/>
              <a:t>okada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https://www.youtube.com/watch?v=T1msmlTsAhU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17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4E566CA6F543BFFF009CFF9B6157" ma:contentTypeVersion="14" ma:contentTypeDescription="Create a new document." ma:contentTypeScope="" ma:versionID="df9bc3c71384c131cae71f406825f553">
  <xsd:schema xmlns:xsd="http://www.w3.org/2001/XMLSchema" xmlns:xs="http://www.w3.org/2001/XMLSchema" xmlns:p="http://schemas.microsoft.com/office/2006/metadata/properties" xmlns:ns3="01b4d49b-4814-4d3d-bfb3-28123260712e" xmlns:ns4="c8dd8443-15bb-4b08-a53e-c2114a69bc93" targetNamespace="http://schemas.microsoft.com/office/2006/metadata/properties" ma:root="true" ma:fieldsID="0be881eec722d2911f1ff6ec369743e0" ns3:_="" ns4:_="">
    <xsd:import namespace="01b4d49b-4814-4d3d-bfb3-28123260712e"/>
    <xsd:import namespace="c8dd8443-15bb-4b08-a53e-c2114a69bc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4d49b-4814-4d3d-bfb3-281232607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d8443-15bb-4b08-a53e-c2114a69bc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b4d49b-4814-4d3d-bfb3-2812326071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287EA6-B619-458E-9DF9-135A0B042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4d49b-4814-4d3d-bfb3-28123260712e"/>
    <ds:schemaRef ds:uri="c8dd8443-15bb-4b08-a53e-c2114a69b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9F6728-2696-4D6F-8459-961773AE49C4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8dd8443-15bb-4b08-a53e-c2114a69bc93"/>
    <ds:schemaRef ds:uri="01b4d49b-4814-4d3d-bfb3-28123260712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0F1CE6-510A-4C78-9275-5F33B2E33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1346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Integral</vt:lpstr>
      <vt:lpstr>In search of sustainable development in Africa – the role of consistent, forward-looking policy   </vt:lpstr>
      <vt:lpstr>What this session is about</vt:lpstr>
      <vt:lpstr>Background of the study</vt:lpstr>
      <vt:lpstr>Background of the study</vt:lpstr>
      <vt:lpstr>Background of the study</vt:lpstr>
      <vt:lpstr>Methods and Data</vt:lpstr>
      <vt:lpstr>Methods and Data</vt:lpstr>
      <vt:lpstr>Key findings</vt:lpstr>
      <vt:lpstr>Discussion</vt:lpstr>
      <vt:lpstr>Discussion</vt:lpstr>
      <vt:lpstr>Conclusions &amp; reflection for the future</vt:lpstr>
      <vt:lpstr>Thank you</vt:lpstr>
      <vt:lpstr>Figure 1: Research findings &amp; policy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Eghosa Igudia</cp:lastModifiedBy>
  <cp:revision>218</cp:revision>
  <dcterms:created xsi:type="dcterms:W3CDTF">2018-08-24T09:26:38Z</dcterms:created>
  <dcterms:modified xsi:type="dcterms:W3CDTF">2023-05-17T08:35:01Z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0x010100E0A44E566CA6F543BFFF009CFF9B6157</vt:lpwstr>
  </property>
</Properties>
</file>