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72" r:id="rId7"/>
    <p:sldId id="271" r:id="rId8"/>
    <p:sldId id="270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17F"/>
    <a:srgbClr val="821E69"/>
    <a:srgbClr val="D1BCDC"/>
    <a:srgbClr val="6F6258"/>
    <a:srgbClr val="9E043D"/>
    <a:srgbClr val="E5E5E5"/>
    <a:srgbClr val="E6005B"/>
    <a:srgbClr val="BB3F07"/>
    <a:srgbClr val="C7D533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139847-7864-EB4B-975A-CCF5B80F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13/04/2023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11451-0260-374E-A4F5-FD6B016EF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012" y="5641648"/>
            <a:ext cx="11517074" cy="1189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E08D6-5C4B-B44F-AAEE-F9DADB668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2" y="821854"/>
            <a:ext cx="3427412" cy="9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B936F-20FE-4F4E-A381-0A8F2F0932BF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39072-54E3-D840-94FF-59B5A3DB67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C9158-08AC-B445-9748-F78BD906B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613FF-87B6-1242-9B4A-D1C3901D261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A7B3E-714F-AB48-A595-128A6711E7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58EC2-13AA-864B-A386-3B584B311812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5D7BAC-0665-5645-9AC1-ACF78E923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0C95B-C793-6442-96A7-72C4D9B9D63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2A406-933C-EA4D-8AD9-6DEDE6DC43F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6DCE0-4DF3-CF4A-B791-AC31918D5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7FF29-B1B6-8442-A145-D12AFF86234C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B686C-EC9C-6344-8FB9-64E983AEE4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A7AEBA-DE94-3649-9F85-41B7E46DB459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9F11EA-2779-8A40-A867-5D192DAD1113}"/>
              </a:ext>
            </a:extLst>
          </p:cNvPr>
          <p:cNvCxnSpPr>
            <a:cxnSpLocks/>
          </p:cNvCxnSpPr>
          <p:nvPr userDrawn="1"/>
        </p:nvCxnSpPr>
        <p:spPr>
          <a:xfrm>
            <a:off x="43291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BEB1C0-51C1-1B40-A5C2-522368FD1EA0}"/>
              </a:ext>
            </a:extLst>
          </p:cNvPr>
          <p:cNvCxnSpPr>
            <a:cxnSpLocks/>
          </p:cNvCxnSpPr>
          <p:nvPr userDrawn="1"/>
        </p:nvCxnSpPr>
        <p:spPr>
          <a:xfrm>
            <a:off x="8220075" y="2708543"/>
            <a:ext cx="351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3B1E477-135A-B24A-9425-32ABD7C43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45871-F22C-8149-89B5-7B905A45C8BB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2D590-6370-9248-A87D-7C043CEB1B9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8CF18-CDBA-A947-85C6-770E2EC78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1010601"/>
            <a:ext cx="977432" cy="797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2125AF-5301-C24E-AF5E-52CD0605C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771654" y="4899976"/>
            <a:ext cx="977432" cy="797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AF797-BDF0-9649-8ED0-B1A94DB76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6EAD9-019B-7E48-B955-761A2E21F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3" y="5832766"/>
            <a:ext cx="2429352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44EBE-7026-5544-BDC9-6245FED4C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3" y="5832766"/>
            <a:ext cx="2429352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F40A0-24CE-1A4E-BEAA-839D1ED1AA27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87525-B118-1D42-AD55-2D98CDF5D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3" y="821854"/>
            <a:ext cx="3427412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5256212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3" y="821854"/>
            <a:ext cx="3427412" cy="9664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4F1C1A-7877-C445-BF44-4797CDCC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13/04/2023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E6C26-54D1-EE48-806E-6E0CE27CC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012" y="5641648"/>
            <a:ext cx="11517074" cy="11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3" y="821854"/>
            <a:ext cx="3427412" cy="9664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75CC9E-091D-0E4F-954D-CF34653B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13/04/2023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C8BDD-6EBD-EF41-845B-ABEC7F118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012" y="5641648"/>
            <a:ext cx="11517074" cy="11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6DDF7-4161-A944-9D57-C417AF7C2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21C33-6950-6040-8168-5F1571CA2A1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2FA08-35BE-6043-869D-5D40E768132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5FD160-A44D-564F-9B8D-3DFF640F27C2}"/>
              </a:ext>
            </a:extLst>
          </p:cNvPr>
          <p:cNvCxnSpPr>
            <a:cxnSpLocks/>
          </p:cNvCxnSpPr>
          <p:nvPr userDrawn="1"/>
        </p:nvCxnSpPr>
        <p:spPr>
          <a:xfrm>
            <a:off x="442912" y="2708543"/>
            <a:ext cx="11306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11AB16C-D080-A743-B11C-7043F0517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04121-C066-3A40-876B-1CA0C26BE5A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20C73-37A6-4942-A69E-C78ECC18A0C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3B3AF-D3BA-1045-BAB2-3557246A2F38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6F3833-A1D3-0C45-9C27-8F07FBE3C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D8EBF-04FD-2C40-9C05-F789D32FBBF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81C1D-AD50-8541-B164-831252BE29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E716D2-90D9-BC49-B315-2712825D6D38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AFA18F-ECF5-BE46-96FF-AC96629C4817}"/>
              </a:ext>
            </a:extLst>
          </p:cNvPr>
          <p:cNvCxnSpPr>
            <a:cxnSpLocks/>
          </p:cNvCxnSpPr>
          <p:nvPr userDrawn="1"/>
        </p:nvCxnSpPr>
        <p:spPr>
          <a:xfrm>
            <a:off x="6279194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9B8AE-40F3-FF48-9A28-B9E6935B7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0769"/>
            <a:ext cx="2429353" cy="6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7" r:id="rId16"/>
    <p:sldLayoutId id="2147483658" r:id="rId17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821E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821E69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580051"/>
            <a:ext cx="11306175" cy="1848949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say ‘self-interest’ is buried, but I say you can’t ignore its ghost: Lagos, Nigeria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3862535"/>
            <a:ext cx="11306174" cy="1155172"/>
          </a:xfrm>
        </p:spPr>
        <p:txBody>
          <a:bodyPr/>
          <a:lstStyle/>
          <a:p>
            <a:r>
              <a:rPr lang="en-US" dirty="0"/>
              <a:t>Rob Ackrill, Nottingham Trent University, UK</a:t>
            </a:r>
          </a:p>
          <a:p>
            <a:r>
              <a:rPr lang="en-US" dirty="0"/>
              <a:t>Eghosa Igudia, de Montfort University, UK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D29188-3675-A942-AEBA-40F0F764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95151"/>
            <a:ext cx="5473701" cy="358775"/>
          </a:xfrm>
          <a:prstGeom prst="rect">
            <a:avLst/>
          </a:prstGeom>
        </p:spPr>
        <p:txBody>
          <a:bodyPr/>
          <a:lstStyle/>
          <a:p>
            <a:fld id="{197342E9-89D0-D246-B0E5-635614E13D75}" type="datetime1">
              <a:rPr lang="en-GB" smtClean="0"/>
              <a:pPr/>
              <a:t>13/04/2023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E3CEA-FBFD-0A44-8784-BBA08B4B8B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Introduction to the project</a:t>
            </a:r>
          </a:p>
          <a:p>
            <a:r>
              <a:rPr lang="en-GB" dirty="0"/>
              <a:t>Review of key concepts</a:t>
            </a:r>
          </a:p>
          <a:p>
            <a:r>
              <a:rPr lang="en-GB" dirty="0"/>
              <a:t>A framework to explore the policy implications in light of the foregoing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Talk</a:t>
            </a:r>
          </a:p>
        </p:txBody>
      </p:sp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CFFAB-B870-C170-0BEB-188BE5977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483449"/>
            <a:ext cx="11306174" cy="4340408"/>
          </a:xfrm>
        </p:spPr>
        <p:txBody>
          <a:bodyPr/>
          <a:lstStyle/>
          <a:p>
            <a:r>
              <a:rPr lang="en-GB" dirty="0"/>
              <a:t>Capitalism and Informality</a:t>
            </a:r>
          </a:p>
          <a:p>
            <a:pPr lvl="1"/>
            <a:r>
              <a:rPr lang="en-GB" dirty="0"/>
              <a:t>Surely well-matched? (regardless of necessity or opportunity motives?)</a:t>
            </a:r>
          </a:p>
          <a:p>
            <a:r>
              <a:rPr lang="en-GB" dirty="0"/>
              <a:t>Lagos – banning of motorcycle taxis (okadas) and street hawkers</a:t>
            </a:r>
          </a:p>
          <a:p>
            <a:pPr lvl="1"/>
            <a:r>
              <a:rPr lang="en-GB" dirty="0"/>
              <a:t>There must be more to this simple story…</a:t>
            </a:r>
          </a:p>
          <a:p>
            <a:r>
              <a:rPr lang="en-GB" dirty="0"/>
              <a:t>Narrative themes include:</a:t>
            </a:r>
          </a:p>
          <a:p>
            <a:pPr lvl="1"/>
            <a:r>
              <a:rPr lang="en-GB" dirty="0"/>
              <a:t>Safety</a:t>
            </a:r>
          </a:p>
          <a:p>
            <a:pPr lvl="1"/>
            <a:r>
              <a:rPr lang="en-GB" dirty="0"/>
              <a:t>Security</a:t>
            </a:r>
          </a:p>
          <a:p>
            <a:pPr lvl="1"/>
            <a:r>
              <a:rPr lang="en-GB" dirty="0"/>
              <a:t>Urban spaces and the ‘modern city’</a:t>
            </a:r>
          </a:p>
          <a:p>
            <a:r>
              <a:rPr lang="en-GB" dirty="0"/>
              <a:t>Key features of our project and its empirical data-collecting elements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499B9-A8CD-5B67-C7C5-F6E1E63C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73528"/>
            <a:ext cx="11306175" cy="1001983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506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54C7C-82DD-0FA3-6501-9E16D8734B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b="1" kern="100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RQ1</a:t>
            </a:r>
            <a:r>
              <a:rPr lang="en-GB" kern="100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:	 How do different perspectives on the concept of ‘self-interest’ help inform an analysis of informal economic activity in late capitalism?</a:t>
            </a:r>
            <a:endParaRPr lang="en-GB" kern="1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b="1" kern="100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RQ2</a:t>
            </a:r>
            <a:r>
              <a:rPr lang="en-GB" kern="100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:	 How does neo-institutionalism and, in particular, the concept of informal institutions, enlighten understandings of economic behaviour in  the governing of informal economic activity and access to urban spaces; and of the conflicts that arise when understandings of self-interest clash, as mediated through informal institutions?</a:t>
            </a:r>
            <a:endParaRPr lang="en-GB" kern="100" dirty="0"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D8AAC-AB6D-3C5F-375D-A4B04191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9147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AAAD8-AB19-8AF4-0A84-AC79B0141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Adam Smith (and why The Wealth of Nations is like the Bible)</a:t>
            </a:r>
          </a:p>
          <a:p>
            <a:r>
              <a:rPr lang="en-GB" dirty="0"/>
              <a:t>Late capitalism and the divergence of theory from reality (oh, and self-interest)</a:t>
            </a:r>
          </a:p>
          <a:p>
            <a:r>
              <a:rPr lang="en-GB" i="1" dirty="0"/>
              <a:t>Ubuntu</a:t>
            </a:r>
            <a:r>
              <a:rPr lang="en-GB" dirty="0"/>
              <a:t> and self-through-community</a:t>
            </a:r>
          </a:p>
          <a:p>
            <a:r>
              <a:rPr lang="en-GB" dirty="0"/>
              <a:t>Culture: power distance, uncertainty avoidance and Family</a:t>
            </a:r>
          </a:p>
          <a:p>
            <a:r>
              <a:rPr lang="en-GB" dirty="0"/>
              <a:t>The importance of informal institutions (societal, by definition)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34BE9-9040-EF37-D793-861FB5A5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key concepts</a:t>
            </a:r>
          </a:p>
        </p:txBody>
      </p:sp>
    </p:spTree>
    <p:extLst>
      <p:ext uri="{BB962C8B-B14F-4D97-AF65-F5344CB8AC3E}">
        <p14:creationId xmlns:p14="http://schemas.microsoft.com/office/powerpoint/2010/main" val="23340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7763E-EE6D-0854-8E94-67ABB7F88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574800"/>
            <a:ext cx="11306174" cy="3708400"/>
          </a:xfrm>
        </p:spPr>
        <p:txBody>
          <a:bodyPr/>
          <a:lstStyle/>
          <a:p>
            <a:r>
              <a:rPr lang="en-GB" dirty="0"/>
              <a:t>Widespread opposition to the bans</a:t>
            </a:r>
          </a:p>
          <a:p>
            <a:r>
              <a:rPr lang="en-GB" dirty="0"/>
              <a:t>Equally widespread for regulation</a:t>
            </a:r>
          </a:p>
          <a:p>
            <a:r>
              <a:rPr lang="en-GB" dirty="0"/>
              <a:t>There was a strong belief that both activities helped overcome poverty</a:t>
            </a:r>
          </a:p>
          <a:p>
            <a:r>
              <a:rPr lang="en-GB" dirty="0"/>
              <a:t>There was widespread agreement that the bans were against the </a:t>
            </a:r>
            <a:r>
              <a:rPr lang="en-GB" b="1" i="1" dirty="0"/>
              <a:t>public</a:t>
            </a:r>
            <a:r>
              <a:rPr lang="en-GB" dirty="0"/>
              <a:t> interest (contrast with public narratives regarding public support)</a:t>
            </a:r>
          </a:p>
          <a:p>
            <a:r>
              <a:rPr lang="en-GB" dirty="0"/>
              <a:t>Street hawking was judged to be important in Lagos</a:t>
            </a:r>
          </a:p>
          <a:p>
            <a:r>
              <a:rPr lang="en-GB" dirty="0"/>
              <a:t>Bans without consideration of alternatives not of societal benefit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8AD58-5534-F6F6-0DDC-51D4C33E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95300"/>
            <a:ext cx="11306175" cy="1001983"/>
          </a:xfrm>
        </p:spPr>
        <p:txBody>
          <a:bodyPr/>
          <a:lstStyle/>
          <a:p>
            <a:r>
              <a:rPr lang="en-GB" dirty="0"/>
              <a:t>Some (very) preliminary observations</a:t>
            </a:r>
          </a:p>
        </p:txBody>
      </p:sp>
    </p:spTree>
    <p:extLst>
      <p:ext uri="{BB962C8B-B14F-4D97-AF65-F5344CB8AC3E}">
        <p14:creationId xmlns:p14="http://schemas.microsoft.com/office/powerpoint/2010/main" val="13694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7C0806-8731-AE7E-B56A-382FABA158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9799454"/>
              </p:ext>
            </p:extLst>
          </p:nvPr>
        </p:nvGraphicFramePr>
        <p:xfrm>
          <a:off x="326572" y="456946"/>
          <a:ext cx="11419114" cy="4746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371875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3558367256"/>
                    </a:ext>
                  </a:extLst>
                </a:gridCol>
                <a:gridCol w="3069772">
                  <a:extLst>
                    <a:ext uri="{9D8B030D-6E8A-4147-A177-3AD203B41FA5}">
                      <a16:colId xmlns:a16="http://schemas.microsoft.com/office/drawing/2014/main" val="3934950154"/>
                    </a:ext>
                  </a:extLst>
                </a:gridCol>
                <a:gridCol w="2993571">
                  <a:extLst>
                    <a:ext uri="{9D8B030D-6E8A-4147-A177-3AD203B41FA5}">
                      <a16:colId xmlns:a16="http://schemas.microsoft.com/office/drawing/2014/main" val="771880695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3800709490"/>
                    </a:ext>
                  </a:extLst>
                </a:gridCol>
              </a:tblGrid>
              <a:tr h="2240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973767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Governance Mode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Regime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Programme Settings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471732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Meta-level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Meso-level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Micro-level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864018"/>
                  </a:ext>
                </a:extLst>
              </a:tr>
              <a:tr h="449453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Component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Policy</a:t>
                      </a:r>
                      <a:r>
                        <a:rPr lang="en-GB" sz="1400" dirty="0">
                          <a:effectLst/>
                        </a:rPr>
                        <a:t> Ends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Goals: abstract general policy aims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Objectives: operationalisable policy objectives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Setting: Specific policy targets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341582"/>
                  </a:ext>
                </a:extLst>
              </a:tr>
              <a:tr h="6905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most general macro-level statement of govt aims and ambitions in a specific policy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specific meso-level areas that policies are expected to address in order to achieve policy aims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specific on-the-ground micro-requirements necessary to attain policy objectives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635334"/>
                  </a:ext>
                </a:extLst>
              </a:tr>
              <a:tr h="6503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Means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Instrument Logic: general policy implementation preferences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Mechanisms/Instruments: Policy tool choices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Calibrations: Specific policy tool calibrations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481880"/>
                  </a:ext>
                </a:extLst>
              </a:tr>
              <a:tr h="926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long-term preferences of govt in terms of the types of organisational devices to be used in addressing policy aims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specific types of governing instruments to be used to address programme-level objectives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The specific ‘settings’ of policy tools required to attain policy targets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972622"/>
                  </a:ext>
                </a:extLst>
              </a:tr>
              <a:tr h="6557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Challenges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Systemic: System-level barriers to policy design and delivery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Processual: Practical barriers to policy design and delivery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Technical: Barriers that affect specific aspects of policy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787035"/>
                  </a:ext>
                </a:extLst>
              </a:tr>
              <a:tr h="702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Challenges at the broadest level of policymaking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Barriers that arise in the practical process of policymaking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Challenges that arise because of problems with the fine-grained detail of policy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73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9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7C0806-8731-AE7E-B56A-382FABA158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0832363"/>
              </p:ext>
            </p:extLst>
          </p:nvPr>
        </p:nvGraphicFramePr>
        <p:xfrm>
          <a:off x="326572" y="456946"/>
          <a:ext cx="11419114" cy="4289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371875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3558367256"/>
                    </a:ext>
                  </a:extLst>
                </a:gridCol>
                <a:gridCol w="3069772">
                  <a:extLst>
                    <a:ext uri="{9D8B030D-6E8A-4147-A177-3AD203B41FA5}">
                      <a16:colId xmlns:a16="http://schemas.microsoft.com/office/drawing/2014/main" val="3934950154"/>
                    </a:ext>
                  </a:extLst>
                </a:gridCol>
                <a:gridCol w="2993571">
                  <a:extLst>
                    <a:ext uri="{9D8B030D-6E8A-4147-A177-3AD203B41FA5}">
                      <a16:colId xmlns:a16="http://schemas.microsoft.com/office/drawing/2014/main" val="771880695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3800709490"/>
                    </a:ext>
                  </a:extLst>
                </a:gridCol>
              </a:tblGrid>
              <a:tr h="22952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973767"/>
                  </a:ext>
                </a:extLst>
              </a:tr>
              <a:tr h="229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Governance Mode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Policy Regime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Programme Settings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471732"/>
                  </a:ext>
                </a:extLst>
              </a:tr>
              <a:tr h="229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Meta-level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Meso-level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Micro-level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864018"/>
                  </a:ext>
                </a:extLst>
              </a:tr>
              <a:tr h="282063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Policy Component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Policy</a:t>
                      </a:r>
                      <a:r>
                        <a:rPr lang="en-GB" sz="1400" dirty="0">
                          <a:effectLst/>
                        </a:rPr>
                        <a:t> Ends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Goals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Objectives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Settings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341582"/>
                  </a:ext>
                </a:extLst>
              </a:tr>
              <a:tr h="918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Safety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Security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Cleansing the urban environment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Reducing poverty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Removing okadas entirely from 10 of 20 LGAs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Opportunity to earn money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Outright ban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Enabling specific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635334"/>
                  </a:ext>
                </a:extLst>
              </a:tr>
              <a:tr h="41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Policy Means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Instrument Logic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Mechanisms/Instruments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Calibrations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481880"/>
                  </a:ext>
                </a:extLst>
              </a:tr>
              <a:tr h="923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Regulation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Collaborative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Adaptive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Technology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Database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Training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Ride-hailing apps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Bibs and other identifiers to monitor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972622"/>
                  </a:ext>
                </a:extLst>
              </a:tr>
              <a:tr h="343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Policy Challenges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Systemic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Processual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787035"/>
                  </a:ext>
                </a:extLst>
              </a:tr>
              <a:tr h="719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Corruption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Centralised, closed, decision-making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Vested interests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Security officers riding okadas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Bribery to avoid arrest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Bribery  to avoid confiscation of goods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73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52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BS COLOURS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821D69"/>
      </a:accent1>
      <a:accent2>
        <a:srgbClr val="C7007F"/>
      </a:accent2>
      <a:accent3>
        <a:srgbClr val="6E6257"/>
      </a:accent3>
      <a:accent4>
        <a:srgbClr val="821D69"/>
      </a:accent4>
      <a:accent5>
        <a:srgbClr val="C7007F"/>
      </a:accent5>
      <a:accent6>
        <a:srgbClr val="6E6257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9" ma:contentTypeDescription="Create a new document." ma:contentTypeScope="" ma:versionID="75e0c5aee79607807b15ab6d12f79388">
  <xsd:schema xmlns:xsd="http://www.w3.org/2001/XMLSchema" xmlns:xs="http://www.w3.org/2001/XMLSchema" xmlns:p="http://schemas.microsoft.com/office/2006/metadata/properties" xmlns:ns2="8dbe2aa3-3237-4830-85c4-3d48417ef302" targetNamespace="http://schemas.microsoft.com/office/2006/metadata/properties" ma:root="true" ma:fieldsID="e664cca9d083112af5a16716c027d5cf" ns2:_="">
    <xsd:import namespace="8dbe2aa3-3237-4830-85c4-3d48417ef3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B7606-F0DE-4E35-ADFF-7F76928EE4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62A570-BE0F-402C-93AD-2B52047D9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F4DDC-74AA-4AC4-9EBF-8C3A311B1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You say ‘self-interest’ is buried, but I say you can’t ignore its ghost: Lagos, Nigeria</vt:lpstr>
      <vt:lpstr>Overview of the Talk</vt:lpstr>
      <vt:lpstr>Introduction</vt:lpstr>
      <vt:lpstr>Research Questions</vt:lpstr>
      <vt:lpstr>A few key concepts</vt:lpstr>
      <vt:lpstr>Some (very) preliminary observations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Ackrill, Robert</cp:lastModifiedBy>
  <cp:revision>124</cp:revision>
  <dcterms:created xsi:type="dcterms:W3CDTF">2020-08-07T10:40:47Z</dcterms:created>
  <dcterms:modified xsi:type="dcterms:W3CDTF">2023-04-13T23:05:25Z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