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3660" r:id="rId4"/>
  </p:sldMasterIdLst>
  <p:notesMasterIdLst>
    <p:notesMasterId r:id="rId25"/>
  </p:notesMasterIdLst>
  <p:sldIdLst>
    <p:sldId id="281" r:id="rId5"/>
    <p:sldId id="259" r:id="rId6"/>
    <p:sldId id="282" r:id="rId7"/>
    <p:sldId id="289" r:id="rId8"/>
    <p:sldId id="290" r:id="rId9"/>
    <p:sldId id="291" r:id="rId10"/>
    <p:sldId id="284" r:id="rId11"/>
    <p:sldId id="292" r:id="rId12"/>
    <p:sldId id="274" r:id="rId13"/>
    <p:sldId id="286" r:id="rId14"/>
    <p:sldId id="294" r:id="rId15"/>
    <p:sldId id="275" r:id="rId16"/>
    <p:sldId id="276" r:id="rId17"/>
    <p:sldId id="265" r:id="rId18"/>
    <p:sldId id="287" r:id="rId19"/>
    <p:sldId id="293" r:id="rId20"/>
    <p:sldId id="296" r:id="rId21"/>
    <p:sldId id="297" r:id="rId22"/>
    <p:sldId id="288" r:id="rId23"/>
    <p:sldId id="295"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ghosa Igudia" initials="EI" lastIdx="1" clrIdx="0">
    <p:extLst>
      <p:ext uri="{19B8F6BF-5375-455C-9EA6-DF929625EA0E}">
        <p15:presenceInfo xmlns:p15="http://schemas.microsoft.com/office/powerpoint/2012/main" userId="S-1-5-21-1440492939-393742259-441284377-2588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p:restoredTop sz="94787"/>
  </p:normalViewPr>
  <p:slideViewPr>
    <p:cSldViewPr snapToGrid="0" snapToObjects="1">
      <p:cViewPr varScale="1">
        <p:scale>
          <a:sx n="93" d="100"/>
          <a:sy n="93" d="100"/>
        </p:scale>
        <p:origin x="274" y="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ghosa Igudia" userId="70585946-2ae5-4bb2-9284-b27d14c8147c" providerId="ADAL" clId="{ACFB47A2-16A2-4294-99D3-EDAE3C33E6C6}"/>
    <pc:docChg chg="undo redo custSel addSld delSld modSld sldOrd">
      <pc:chgData name="Eghosa Igudia" userId="70585946-2ae5-4bb2-9284-b27d14c8147c" providerId="ADAL" clId="{ACFB47A2-16A2-4294-99D3-EDAE3C33E6C6}" dt="2023-04-22T05:29:07.824" v="6323"/>
      <pc:docMkLst>
        <pc:docMk/>
      </pc:docMkLst>
      <pc:sldChg chg="modSp">
        <pc:chgData name="Eghosa Igudia" userId="70585946-2ae5-4bb2-9284-b27d14c8147c" providerId="ADAL" clId="{ACFB47A2-16A2-4294-99D3-EDAE3C33E6C6}" dt="2023-04-14T11:04:43.619" v="5584" actId="20577"/>
        <pc:sldMkLst>
          <pc:docMk/>
          <pc:sldMk cId="2638580437" sldId="259"/>
        </pc:sldMkLst>
        <pc:spChg chg="mod">
          <ac:chgData name="Eghosa Igudia" userId="70585946-2ae5-4bb2-9284-b27d14c8147c" providerId="ADAL" clId="{ACFB47A2-16A2-4294-99D3-EDAE3C33E6C6}" dt="2023-04-14T07:19:02.537" v="1726" actId="20577"/>
          <ac:spMkLst>
            <pc:docMk/>
            <pc:sldMk cId="2638580437" sldId="259"/>
            <ac:spMk id="2" creationId="{7858212E-7134-4481-B7E1-280963E92151}"/>
          </ac:spMkLst>
        </pc:spChg>
        <pc:spChg chg="mod">
          <ac:chgData name="Eghosa Igudia" userId="70585946-2ae5-4bb2-9284-b27d14c8147c" providerId="ADAL" clId="{ACFB47A2-16A2-4294-99D3-EDAE3C33E6C6}" dt="2023-04-14T11:04:43.619" v="5584" actId="20577"/>
          <ac:spMkLst>
            <pc:docMk/>
            <pc:sldMk cId="2638580437" sldId="259"/>
            <ac:spMk id="3" creationId="{F78E56D6-2932-4ACA-B179-6E2547996435}"/>
          </ac:spMkLst>
        </pc:spChg>
      </pc:sldChg>
      <pc:sldChg chg="addSp delSp modSp ord modNotesTx">
        <pc:chgData name="Eghosa Igudia" userId="70585946-2ae5-4bb2-9284-b27d14c8147c" providerId="ADAL" clId="{ACFB47A2-16A2-4294-99D3-EDAE3C33E6C6}" dt="2023-04-14T10:25:01.858" v="4865" actId="20577"/>
        <pc:sldMkLst>
          <pc:docMk/>
          <pc:sldMk cId="1383307615" sldId="265"/>
        </pc:sldMkLst>
        <pc:spChg chg="mod">
          <ac:chgData name="Eghosa Igudia" userId="70585946-2ae5-4bb2-9284-b27d14c8147c" providerId="ADAL" clId="{ACFB47A2-16A2-4294-99D3-EDAE3C33E6C6}" dt="2023-04-14T07:17:28.364" v="1699"/>
          <ac:spMkLst>
            <pc:docMk/>
            <pc:sldMk cId="1383307615" sldId="265"/>
            <ac:spMk id="2" creationId="{14A24304-C616-4E96-A883-D1C7167C3B2B}"/>
          </ac:spMkLst>
        </pc:spChg>
        <pc:spChg chg="add mod">
          <ac:chgData name="Eghosa Igudia" userId="70585946-2ae5-4bb2-9284-b27d14c8147c" providerId="ADAL" clId="{ACFB47A2-16A2-4294-99D3-EDAE3C33E6C6}" dt="2023-04-14T10:25:01.858" v="4865" actId="20577"/>
          <ac:spMkLst>
            <pc:docMk/>
            <pc:sldMk cId="1383307615" sldId="265"/>
            <ac:spMk id="3" creationId="{8A273C91-E452-4079-A0E7-288705B23BED}"/>
          </ac:spMkLst>
        </pc:spChg>
        <pc:picChg chg="del mod">
          <ac:chgData name="Eghosa Igudia" userId="70585946-2ae5-4bb2-9284-b27d14c8147c" providerId="ADAL" clId="{ACFB47A2-16A2-4294-99D3-EDAE3C33E6C6}" dt="2023-04-14T07:04:34.893" v="1470"/>
          <ac:picMkLst>
            <pc:docMk/>
            <pc:sldMk cId="1383307615" sldId="265"/>
            <ac:picMk id="4" creationId="{F88895D4-FE9B-444E-9DE7-D74523824369}"/>
          </ac:picMkLst>
        </pc:picChg>
        <pc:picChg chg="add mod modCrop">
          <ac:chgData name="Eghosa Igudia" userId="70585946-2ae5-4bb2-9284-b27d14c8147c" providerId="ADAL" clId="{ACFB47A2-16A2-4294-99D3-EDAE3C33E6C6}" dt="2023-04-14T07:05:38.908" v="1499" actId="1076"/>
          <ac:picMkLst>
            <pc:docMk/>
            <pc:sldMk cId="1383307615" sldId="265"/>
            <ac:picMk id="5" creationId="{3B8EF1DA-FADD-4727-AEC3-5A7920FBA9F3}"/>
          </ac:picMkLst>
        </pc:picChg>
      </pc:sldChg>
      <pc:sldChg chg="ord modNotesTx">
        <pc:chgData name="Eghosa Igudia" userId="70585946-2ae5-4bb2-9284-b27d14c8147c" providerId="ADAL" clId="{ACFB47A2-16A2-4294-99D3-EDAE3C33E6C6}" dt="2023-04-14T10:14:52.538" v="4492" actId="20577"/>
        <pc:sldMkLst>
          <pc:docMk/>
          <pc:sldMk cId="3961974039" sldId="274"/>
        </pc:sldMkLst>
      </pc:sldChg>
      <pc:sldChg chg="ord">
        <pc:chgData name="Eghosa Igudia" userId="70585946-2ae5-4bb2-9284-b27d14c8147c" providerId="ADAL" clId="{ACFB47A2-16A2-4294-99D3-EDAE3C33E6C6}" dt="2023-04-14T06:46:50.832" v="1335"/>
        <pc:sldMkLst>
          <pc:docMk/>
          <pc:sldMk cId="124762298" sldId="275"/>
        </pc:sldMkLst>
      </pc:sldChg>
      <pc:sldChg chg="ord">
        <pc:chgData name="Eghosa Igudia" userId="70585946-2ae5-4bb2-9284-b27d14c8147c" providerId="ADAL" clId="{ACFB47A2-16A2-4294-99D3-EDAE3C33E6C6}" dt="2023-04-14T06:46:50.832" v="1335"/>
        <pc:sldMkLst>
          <pc:docMk/>
          <pc:sldMk cId="3092597495" sldId="276"/>
        </pc:sldMkLst>
      </pc:sldChg>
      <pc:sldChg chg="modSp add del">
        <pc:chgData name="Eghosa Igudia" userId="70585946-2ae5-4bb2-9284-b27d14c8147c" providerId="ADAL" clId="{ACFB47A2-16A2-4294-99D3-EDAE3C33E6C6}" dt="2023-04-14T13:30:34.184" v="6009" actId="20577"/>
        <pc:sldMkLst>
          <pc:docMk/>
          <pc:sldMk cId="1560545291" sldId="281"/>
        </pc:sldMkLst>
        <pc:spChg chg="mod">
          <ac:chgData name="Eghosa Igudia" userId="70585946-2ae5-4bb2-9284-b27d14c8147c" providerId="ADAL" clId="{ACFB47A2-16A2-4294-99D3-EDAE3C33E6C6}" dt="2023-04-13T05:55:58.558" v="6"/>
          <ac:spMkLst>
            <pc:docMk/>
            <pc:sldMk cId="1560545291" sldId="281"/>
            <ac:spMk id="4" creationId="{950BDF1C-7CF2-49C6-AF8A-2E207321D088}"/>
          </ac:spMkLst>
        </pc:spChg>
        <pc:spChg chg="mod">
          <ac:chgData name="Eghosa Igudia" userId="70585946-2ae5-4bb2-9284-b27d14c8147c" providerId="ADAL" clId="{ACFB47A2-16A2-4294-99D3-EDAE3C33E6C6}" dt="2023-04-14T13:30:34.184" v="6009" actId="20577"/>
          <ac:spMkLst>
            <pc:docMk/>
            <pc:sldMk cId="1560545291" sldId="281"/>
            <ac:spMk id="6" creationId="{92C0D679-7F20-4E46-9019-1FB09104EDA2}"/>
          </ac:spMkLst>
        </pc:spChg>
      </pc:sldChg>
      <pc:sldChg chg="modSp add">
        <pc:chgData name="Eghosa Igudia" userId="70585946-2ae5-4bb2-9284-b27d14c8147c" providerId="ADAL" clId="{ACFB47A2-16A2-4294-99D3-EDAE3C33E6C6}" dt="2023-04-14T11:09:08.863" v="5594" actId="20577"/>
        <pc:sldMkLst>
          <pc:docMk/>
          <pc:sldMk cId="131746546" sldId="282"/>
        </pc:sldMkLst>
        <pc:spChg chg="mod">
          <ac:chgData name="Eghosa Igudia" userId="70585946-2ae5-4bb2-9284-b27d14c8147c" providerId="ADAL" clId="{ACFB47A2-16A2-4294-99D3-EDAE3C33E6C6}" dt="2023-04-14T07:32:55.949" v="2155" actId="1076"/>
          <ac:spMkLst>
            <pc:docMk/>
            <pc:sldMk cId="131746546" sldId="282"/>
            <ac:spMk id="2" creationId="{ADED15CA-BA49-41F3-AD17-B421D07BE0B8}"/>
          </ac:spMkLst>
        </pc:spChg>
        <pc:spChg chg="mod">
          <ac:chgData name="Eghosa Igudia" userId="70585946-2ae5-4bb2-9284-b27d14c8147c" providerId="ADAL" clId="{ACFB47A2-16A2-4294-99D3-EDAE3C33E6C6}" dt="2023-04-14T11:09:08.863" v="5594" actId="20577"/>
          <ac:spMkLst>
            <pc:docMk/>
            <pc:sldMk cId="131746546" sldId="282"/>
            <ac:spMk id="3" creationId="{094F9224-6F5B-488B-914A-2DEF38C066F2}"/>
          </ac:spMkLst>
        </pc:spChg>
      </pc:sldChg>
      <pc:sldChg chg="modSp add modNotesTx">
        <pc:chgData name="Eghosa Igudia" userId="70585946-2ae5-4bb2-9284-b27d14c8147c" providerId="ADAL" clId="{ACFB47A2-16A2-4294-99D3-EDAE3C33E6C6}" dt="2023-04-14T13:39:17.932" v="6282" actId="20577"/>
        <pc:sldMkLst>
          <pc:docMk/>
          <pc:sldMk cId="2376489044" sldId="284"/>
        </pc:sldMkLst>
        <pc:spChg chg="mod">
          <ac:chgData name="Eghosa Igudia" userId="70585946-2ae5-4bb2-9284-b27d14c8147c" providerId="ADAL" clId="{ACFB47A2-16A2-4294-99D3-EDAE3C33E6C6}" dt="2023-04-14T09:52:22.283" v="3953" actId="27636"/>
          <ac:spMkLst>
            <pc:docMk/>
            <pc:sldMk cId="2376489044" sldId="284"/>
            <ac:spMk id="2" creationId="{ADED15CA-BA49-41F3-AD17-B421D07BE0B8}"/>
          </ac:spMkLst>
        </pc:spChg>
        <pc:spChg chg="mod">
          <ac:chgData name="Eghosa Igudia" userId="70585946-2ae5-4bb2-9284-b27d14c8147c" providerId="ADAL" clId="{ACFB47A2-16A2-4294-99D3-EDAE3C33E6C6}" dt="2023-04-14T13:39:17.932" v="6282" actId="20577"/>
          <ac:spMkLst>
            <pc:docMk/>
            <pc:sldMk cId="2376489044" sldId="284"/>
            <ac:spMk id="3" creationId="{094F9224-6F5B-488B-914A-2DEF38C066F2}"/>
          </ac:spMkLst>
        </pc:spChg>
      </pc:sldChg>
      <pc:sldChg chg="modSp add">
        <pc:chgData name="Eghosa Igudia" userId="70585946-2ae5-4bb2-9284-b27d14c8147c" providerId="ADAL" clId="{ACFB47A2-16A2-4294-99D3-EDAE3C33E6C6}" dt="2023-04-14T10:23:31.452" v="4824" actId="20577"/>
        <pc:sldMkLst>
          <pc:docMk/>
          <pc:sldMk cId="2476298194" sldId="286"/>
        </pc:sldMkLst>
        <pc:spChg chg="mod">
          <ac:chgData name="Eghosa Igudia" userId="70585946-2ae5-4bb2-9284-b27d14c8147c" providerId="ADAL" clId="{ACFB47A2-16A2-4294-99D3-EDAE3C33E6C6}" dt="2023-04-14T05:31:55.148" v="480" actId="20577"/>
          <ac:spMkLst>
            <pc:docMk/>
            <pc:sldMk cId="2476298194" sldId="286"/>
            <ac:spMk id="2" creationId="{ADED15CA-BA49-41F3-AD17-B421D07BE0B8}"/>
          </ac:spMkLst>
        </pc:spChg>
        <pc:spChg chg="mod">
          <ac:chgData name="Eghosa Igudia" userId="70585946-2ae5-4bb2-9284-b27d14c8147c" providerId="ADAL" clId="{ACFB47A2-16A2-4294-99D3-EDAE3C33E6C6}" dt="2023-04-14T10:23:31.452" v="4824" actId="20577"/>
          <ac:spMkLst>
            <pc:docMk/>
            <pc:sldMk cId="2476298194" sldId="286"/>
            <ac:spMk id="3" creationId="{094F9224-6F5B-488B-914A-2DEF38C066F2}"/>
          </ac:spMkLst>
        </pc:spChg>
      </pc:sldChg>
      <pc:sldChg chg="addSp delSp modSp add modNotesTx">
        <pc:chgData name="Eghosa Igudia" userId="70585946-2ae5-4bb2-9284-b27d14c8147c" providerId="ADAL" clId="{ACFB47A2-16A2-4294-99D3-EDAE3C33E6C6}" dt="2023-04-14T10:25:28.419" v="4908" actId="20577"/>
        <pc:sldMkLst>
          <pc:docMk/>
          <pc:sldMk cId="4056865090" sldId="287"/>
        </pc:sldMkLst>
        <pc:spChg chg="mod">
          <ac:chgData name="Eghosa Igudia" userId="70585946-2ae5-4bb2-9284-b27d14c8147c" providerId="ADAL" clId="{ACFB47A2-16A2-4294-99D3-EDAE3C33E6C6}" dt="2023-04-14T06:52:52.110" v="1433" actId="1076"/>
          <ac:spMkLst>
            <pc:docMk/>
            <pc:sldMk cId="4056865090" sldId="287"/>
            <ac:spMk id="2" creationId="{ADED15CA-BA49-41F3-AD17-B421D07BE0B8}"/>
          </ac:spMkLst>
        </pc:spChg>
        <pc:spChg chg="add del mod">
          <ac:chgData name="Eghosa Igudia" userId="70585946-2ae5-4bb2-9284-b27d14c8147c" providerId="ADAL" clId="{ACFB47A2-16A2-4294-99D3-EDAE3C33E6C6}" dt="2023-04-14T06:50:49.739" v="1422"/>
          <ac:spMkLst>
            <pc:docMk/>
            <pc:sldMk cId="4056865090" sldId="287"/>
            <ac:spMk id="3" creationId="{094F9224-6F5B-488B-914A-2DEF38C066F2}"/>
          </ac:spMkLst>
        </pc:spChg>
        <pc:spChg chg="add del">
          <ac:chgData name="Eghosa Igudia" userId="70585946-2ae5-4bb2-9284-b27d14c8147c" providerId="ADAL" clId="{ACFB47A2-16A2-4294-99D3-EDAE3C33E6C6}" dt="2023-04-14T06:49:47.147" v="1404"/>
          <ac:spMkLst>
            <pc:docMk/>
            <pc:sldMk cId="4056865090" sldId="287"/>
            <ac:spMk id="5" creationId="{2DCF2B8B-800D-45BA-8113-FF3EB63BB346}"/>
          </ac:spMkLst>
        </pc:spChg>
        <pc:spChg chg="add mod">
          <ac:chgData name="Eghosa Igudia" userId="70585946-2ae5-4bb2-9284-b27d14c8147c" providerId="ADAL" clId="{ACFB47A2-16A2-4294-99D3-EDAE3C33E6C6}" dt="2023-04-14T10:25:28.419" v="4908" actId="20577"/>
          <ac:spMkLst>
            <pc:docMk/>
            <pc:sldMk cId="4056865090" sldId="287"/>
            <ac:spMk id="9" creationId="{A42C87AA-09F8-4D7D-9649-94EAB6CB6E77}"/>
          </ac:spMkLst>
        </pc:spChg>
        <pc:graphicFrameChg chg="add del">
          <ac:chgData name="Eghosa Igudia" userId="70585946-2ae5-4bb2-9284-b27d14c8147c" providerId="ADAL" clId="{ACFB47A2-16A2-4294-99D3-EDAE3C33E6C6}" dt="2023-04-14T06:49:47.147" v="1404"/>
          <ac:graphicFrameMkLst>
            <pc:docMk/>
            <pc:sldMk cId="4056865090" sldId="287"/>
            <ac:graphicFrameMk id="4" creationId="{E0CB0592-6E3A-4E37-A4BC-7AB2ACB03D60}"/>
          </ac:graphicFrameMkLst>
        </pc:graphicFrameChg>
        <pc:graphicFrameChg chg="add del mod">
          <ac:chgData name="Eghosa Igudia" userId="70585946-2ae5-4bb2-9284-b27d14c8147c" providerId="ADAL" clId="{ACFB47A2-16A2-4294-99D3-EDAE3C33E6C6}" dt="2023-04-14T06:50:49.667" v="1421"/>
          <ac:graphicFrameMkLst>
            <pc:docMk/>
            <pc:sldMk cId="4056865090" sldId="287"/>
            <ac:graphicFrameMk id="7" creationId="{156B8F26-7BB9-40B1-92C8-0B08DE7CEE96}"/>
          </ac:graphicFrameMkLst>
        </pc:graphicFrameChg>
        <pc:picChg chg="add del">
          <ac:chgData name="Eghosa Igudia" userId="70585946-2ae5-4bb2-9284-b27d14c8147c" providerId="ADAL" clId="{ACFB47A2-16A2-4294-99D3-EDAE3C33E6C6}" dt="2023-04-14T06:50:04.002" v="1406"/>
          <ac:picMkLst>
            <pc:docMk/>
            <pc:sldMk cId="4056865090" sldId="287"/>
            <ac:picMk id="6" creationId="{104CA429-255A-4436-8A93-6E2ED0037F4F}"/>
          </ac:picMkLst>
        </pc:picChg>
        <pc:picChg chg="add del mod">
          <ac:chgData name="Eghosa Igudia" userId="70585946-2ae5-4bb2-9284-b27d14c8147c" providerId="ADAL" clId="{ACFB47A2-16A2-4294-99D3-EDAE3C33E6C6}" dt="2023-04-14T07:07:07.767" v="1511"/>
          <ac:picMkLst>
            <pc:docMk/>
            <pc:sldMk cId="4056865090" sldId="287"/>
            <ac:picMk id="8" creationId="{C27FFEEF-7F52-4788-A2EC-C9C8FA85B1B4}"/>
          </ac:picMkLst>
        </pc:picChg>
        <pc:picChg chg="add mod">
          <ac:chgData name="Eghosa Igudia" userId="70585946-2ae5-4bb2-9284-b27d14c8147c" providerId="ADAL" clId="{ACFB47A2-16A2-4294-99D3-EDAE3C33E6C6}" dt="2023-04-14T07:07:34.967" v="1526" actId="1076"/>
          <ac:picMkLst>
            <pc:docMk/>
            <pc:sldMk cId="4056865090" sldId="287"/>
            <ac:picMk id="10" creationId="{B8104A04-F33B-47E8-B365-3CCF023001A3}"/>
          </ac:picMkLst>
        </pc:picChg>
      </pc:sldChg>
      <pc:sldChg chg="modSp add">
        <pc:chgData name="Eghosa Igudia" userId="70585946-2ae5-4bb2-9284-b27d14c8147c" providerId="ADAL" clId="{ACFB47A2-16A2-4294-99D3-EDAE3C33E6C6}" dt="2023-04-14T10:50:30.858" v="5315" actId="27636"/>
        <pc:sldMkLst>
          <pc:docMk/>
          <pc:sldMk cId="1840762204" sldId="288"/>
        </pc:sldMkLst>
        <pc:spChg chg="mod">
          <ac:chgData name="Eghosa Igudia" userId="70585946-2ae5-4bb2-9284-b27d14c8147c" providerId="ADAL" clId="{ACFB47A2-16A2-4294-99D3-EDAE3C33E6C6}" dt="2023-04-14T10:41:10.487" v="5085" actId="27636"/>
          <ac:spMkLst>
            <pc:docMk/>
            <pc:sldMk cId="1840762204" sldId="288"/>
            <ac:spMk id="2" creationId="{ADED15CA-BA49-41F3-AD17-B421D07BE0B8}"/>
          </ac:spMkLst>
        </pc:spChg>
        <pc:spChg chg="mod">
          <ac:chgData name="Eghosa Igudia" userId="70585946-2ae5-4bb2-9284-b27d14c8147c" providerId="ADAL" clId="{ACFB47A2-16A2-4294-99D3-EDAE3C33E6C6}" dt="2023-04-14T10:50:30.858" v="5315" actId="27636"/>
          <ac:spMkLst>
            <pc:docMk/>
            <pc:sldMk cId="1840762204" sldId="288"/>
            <ac:spMk id="3" creationId="{094F9224-6F5B-488B-914A-2DEF38C066F2}"/>
          </ac:spMkLst>
        </pc:spChg>
      </pc:sldChg>
      <pc:sldChg chg="modSp add">
        <pc:chgData name="Eghosa Igudia" userId="70585946-2ae5-4bb2-9284-b27d14c8147c" providerId="ADAL" clId="{ACFB47A2-16A2-4294-99D3-EDAE3C33E6C6}" dt="2023-04-14T09:24:34.807" v="3083" actId="20577"/>
        <pc:sldMkLst>
          <pc:docMk/>
          <pc:sldMk cId="3225012240" sldId="289"/>
        </pc:sldMkLst>
        <pc:spChg chg="mod">
          <ac:chgData name="Eghosa Igudia" userId="70585946-2ae5-4bb2-9284-b27d14c8147c" providerId="ADAL" clId="{ACFB47A2-16A2-4294-99D3-EDAE3C33E6C6}" dt="2023-04-14T06:22:48.862" v="1187" actId="1076"/>
          <ac:spMkLst>
            <pc:docMk/>
            <pc:sldMk cId="3225012240" sldId="289"/>
            <ac:spMk id="2" creationId="{ADED15CA-BA49-41F3-AD17-B421D07BE0B8}"/>
          </ac:spMkLst>
        </pc:spChg>
        <pc:spChg chg="mod">
          <ac:chgData name="Eghosa Igudia" userId="70585946-2ae5-4bb2-9284-b27d14c8147c" providerId="ADAL" clId="{ACFB47A2-16A2-4294-99D3-EDAE3C33E6C6}" dt="2023-04-14T09:24:34.807" v="3083" actId="20577"/>
          <ac:spMkLst>
            <pc:docMk/>
            <pc:sldMk cId="3225012240" sldId="289"/>
            <ac:spMk id="3" creationId="{094F9224-6F5B-488B-914A-2DEF38C066F2}"/>
          </ac:spMkLst>
        </pc:spChg>
      </pc:sldChg>
      <pc:sldChg chg="modSp add">
        <pc:chgData name="Eghosa Igudia" userId="70585946-2ae5-4bb2-9284-b27d14c8147c" providerId="ADAL" clId="{ACFB47A2-16A2-4294-99D3-EDAE3C33E6C6}" dt="2023-04-14T13:37:39.904" v="6228" actId="6549"/>
        <pc:sldMkLst>
          <pc:docMk/>
          <pc:sldMk cId="1133653703" sldId="290"/>
        </pc:sldMkLst>
        <pc:spChg chg="mod">
          <ac:chgData name="Eghosa Igudia" userId="70585946-2ae5-4bb2-9284-b27d14c8147c" providerId="ADAL" clId="{ACFB47A2-16A2-4294-99D3-EDAE3C33E6C6}" dt="2023-04-14T09:26:01.133" v="3103" actId="14100"/>
          <ac:spMkLst>
            <pc:docMk/>
            <pc:sldMk cId="1133653703" sldId="290"/>
            <ac:spMk id="2" creationId="{ADED15CA-BA49-41F3-AD17-B421D07BE0B8}"/>
          </ac:spMkLst>
        </pc:spChg>
        <pc:spChg chg="mod">
          <ac:chgData name="Eghosa Igudia" userId="70585946-2ae5-4bb2-9284-b27d14c8147c" providerId="ADAL" clId="{ACFB47A2-16A2-4294-99D3-EDAE3C33E6C6}" dt="2023-04-14T13:37:39.904" v="6228" actId="6549"/>
          <ac:spMkLst>
            <pc:docMk/>
            <pc:sldMk cId="1133653703" sldId="290"/>
            <ac:spMk id="3" creationId="{094F9224-6F5B-488B-914A-2DEF38C066F2}"/>
          </ac:spMkLst>
        </pc:spChg>
      </pc:sldChg>
      <pc:sldChg chg="modSp add">
        <pc:chgData name="Eghosa Igudia" userId="70585946-2ae5-4bb2-9284-b27d14c8147c" providerId="ADAL" clId="{ACFB47A2-16A2-4294-99D3-EDAE3C33E6C6}" dt="2023-04-14T11:16:50.256" v="5689" actId="6549"/>
        <pc:sldMkLst>
          <pc:docMk/>
          <pc:sldMk cId="1507761936" sldId="291"/>
        </pc:sldMkLst>
        <pc:spChg chg="mod">
          <ac:chgData name="Eghosa Igudia" userId="70585946-2ae5-4bb2-9284-b27d14c8147c" providerId="ADAL" clId="{ACFB47A2-16A2-4294-99D3-EDAE3C33E6C6}" dt="2023-04-14T11:16:50.256" v="5689" actId="6549"/>
          <ac:spMkLst>
            <pc:docMk/>
            <pc:sldMk cId="1507761936" sldId="291"/>
            <ac:spMk id="3" creationId="{094F9224-6F5B-488B-914A-2DEF38C066F2}"/>
          </ac:spMkLst>
        </pc:spChg>
      </pc:sldChg>
      <pc:sldChg chg="modSp add ord">
        <pc:chgData name="Eghosa Igudia" userId="70585946-2ae5-4bb2-9284-b27d14c8147c" providerId="ADAL" clId="{ACFB47A2-16A2-4294-99D3-EDAE3C33E6C6}" dt="2023-04-14T13:40:36.369" v="6321" actId="20577"/>
        <pc:sldMkLst>
          <pc:docMk/>
          <pc:sldMk cId="1052187634" sldId="292"/>
        </pc:sldMkLst>
        <pc:spChg chg="mod">
          <ac:chgData name="Eghosa Igudia" userId="70585946-2ae5-4bb2-9284-b27d14c8147c" providerId="ADAL" clId="{ACFB47A2-16A2-4294-99D3-EDAE3C33E6C6}" dt="2023-04-14T10:22:51.845" v="4800" actId="27636"/>
          <ac:spMkLst>
            <pc:docMk/>
            <pc:sldMk cId="1052187634" sldId="292"/>
            <ac:spMk id="2" creationId="{ADED15CA-BA49-41F3-AD17-B421D07BE0B8}"/>
          </ac:spMkLst>
        </pc:spChg>
        <pc:spChg chg="mod">
          <ac:chgData name="Eghosa Igudia" userId="70585946-2ae5-4bb2-9284-b27d14c8147c" providerId="ADAL" clId="{ACFB47A2-16A2-4294-99D3-EDAE3C33E6C6}" dt="2023-04-14T13:40:36.369" v="6321" actId="20577"/>
          <ac:spMkLst>
            <pc:docMk/>
            <pc:sldMk cId="1052187634" sldId="292"/>
            <ac:spMk id="3" creationId="{094F9224-6F5B-488B-914A-2DEF38C066F2}"/>
          </ac:spMkLst>
        </pc:spChg>
      </pc:sldChg>
      <pc:sldChg chg="modSp add">
        <pc:chgData name="Eghosa Igudia" userId="70585946-2ae5-4bb2-9284-b27d14c8147c" providerId="ADAL" clId="{ACFB47A2-16A2-4294-99D3-EDAE3C33E6C6}" dt="2023-04-14T10:31:00.148" v="4972" actId="14100"/>
        <pc:sldMkLst>
          <pc:docMk/>
          <pc:sldMk cId="3693361050" sldId="293"/>
        </pc:sldMkLst>
        <pc:spChg chg="mod">
          <ac:chgData name="Eghosa Igudia" userId="70585946-2ae5-4bb2-9284-b27d14c8147c" providerId="ADAL" clId="{ACFB47A2-16A2-4294-99D3-EDAE3C33E6C6}" dt="2023-04-14T10:26:10.602" v="4912" actId="14100"/>
          <ac:spMkLst>
            <pc:docMk/>
            <pc:sldMk cId="3693361050" sldId="293"/>
            <ac:spMk id="2" creationId="{ADED15CA-BA49-41F3-AD17-B421D07BE0B8}"/>
          </ac:spMkLst>
        </pc:spChg>
        <pc:spChg chg="mod">
          <ac:chgData name="Eghosa Igudia" userId="70585946-2ae5-4bb2-9284-b27d14c8147c" providerId="ADAL" clId="{ACFB47A2-16A2-4294-99D3-EDAE3C33E6C6}" dt="2023-04-14T10:31:00.148" v="4972" actId="14100"/>
          <ac:spMkLst>
            <pc:docMk/>
            <pc:sldMk cId="3693361050" sldId="293"/>
            <ac:spMk id="3" creationId="{094F9224-6F5B-488B-914A-2DEF38C066F2}"/>
          </ac:spMkLst>
        </pc:spChg>
      </pc:sldChg>
      <pc:sldChg chg="addSp delSp modSp add ord">
        <pc:chgData name="Eghosa Igudia" userId="70585946-2ae5-4bb2-9284-b27d14c8147c" providerId="ADAL" clId="{ACFB47A2-16A2-4294-99D3-EDAE3C33E6C6}" dt="2023-04-14T10:24:12.820" v="4863" actId="20577"/>
        <pc:sldMkLst>
          <pc:docMk/>
          <pc:sldMk cId="4004541389" sldId="294"/>
        </pc:sldMkLst>
        <pc:spChg chg="mod">
          <ac:chgData name="Eghosa Igudia" userId="70585946-2ae5-4bb2-9284-b27d14c8147c" providerId="ADAL" clId="{ACFB47A2-16A2-4294-99D3-EDAE3C33E6C6}" dt="2023-04-14T10:24:12.820" v="4863" actId="20577"/>
          <ac:spMkLst>
            <pc:docMk/>
            <pc:sldMk cId="4004541389" sldId="294"/>
            <ac:spMk id="2" creationId="{75786B63-2208-4534-9C5F-86AC3E791A0E}"/>
          </ac:spMkLst>
        </pc:spChg>
        <pc:spChg chg="add del mod">
          <ac:chgData name="Eghosa Igudia" userId="70585946-2ae5-4bb2-9284-b27d14c8147c" providerId="ADAL" clId="{ACFB47A2-16A2-4294-99D3-EDAE3C33E6C6}" dt="2023-04-14T07:06:32.025" v="1509" actId="14100"/>
          <ac:spMkLst>
            <pc:docMk/>
            <pc:sldMk cId="4004541389" sldId="294"/>
            <ac:spMk id="4" creationId="{771904F1-6D2A-447F-BF25-80B04088C4C1}"/>
          </ac:spMkLst>
        </pc:spChg>
        <pc:spChg chg="add del">
          <ac:chgData name="Eghosa Igudia" userId="70585946-2ae5-4bb2-9284-b27d14c8147c" providerId="ADAL" clId="{ACFB47A2-16A2-4294-99D3-EDAE3C33E6C6}" dt="2023-04-14T06:54:58.908" v="1441"/>
          <ac:spMkLst>
            <pc:docMk/>
            <pc:sldMk cId="4004541389" sldId="294"/>
            <ac:spMk id="6" creationId="{8825D913-56B8-4E04-9CDB-C1811C66DC59}"/>
          </ac:spMkLst>
        </pc:spChg>
        <pc:graphicFrameChg chg="add del mod">
          <ac:chgData name="Eghosa Igudia" userId="70585946-2ae5-4bb2-9284-b27d14c8147c" providerId="ADAL" clId="{ACFB47A2-16A2-4294-99D3-EDAE3C33E6C6}" dt="2023-04-14T06:54:58.908" v="1441"/>
          <ac:graphicFrameMkLst>
            <pc:docMk/>
            <pc:sldMk cId="4004541389" sldId="294"/>
            <ac:graphicFrameMk id="5" creationId="{47C363A2-0188-40CE-8249-BAC223663543}"/>
          </ac:graphicFrameMkLst>
        </pc:graphicFrameChg>
        <pc:graphicFrameChg chg="add mod modGraphic">
          <ac:chgData name="Eghosa Igudia" userId="70585946-2ae5-4bb2-9284-b27d14c8147c" providerId="ADAL" clId="{ACFB47A2-16A2-4294-99D3-EDAE3C33E6C6}" dt="2023-04-14T07:03:45.242" v="1465" actId="14100"/>
          <ac:graphicFrameMkLst>
            <pc:docMk/>
            <pc:sldMk cId="4004541389" sldId="294"/>
            <ac:graphicFrameMk id="9" creationId="{3D195670-B458-4871-B0DE-8CB3B1568F6D}"/>
          </ac:graphicFrameMkLst>
        </pc:graphicFrameChg>
        <pc:picChg chg="add del">
          <ac:chgData name="Eghosa Igudia" userId="70585946-2ae5-4bb2-9284-b27d14c8147c" providerId="ADAL" clId="{ACFB47A2-16A2-4294-99D3-EDAE3C33E6C6}" dt="2023-04-14T06:55:04.076" v="1443"/>
          <ac:picMkLst>
            <pc:docMk/>
            <pc:sldMk cId="4004541389" sldId="294"/>
            <ac:picMk id="7" creationId="{251A18E3-985F-4006-80A6-ACE028172D4D}"/>
          </ac:picMkLst>
        </pc:picChg>
        <pc:picChg chg="del">
          <ac:chgData name="Eghosa Igudia" userId="70585946-2ae5-4bb2-9284-b27d14c8147c" providerId="ADAL" clId="{ACFB47A2-16A2-4294-99D3-EDAE3C33E6C6}" dt="2023-04-14T06:54:51.157" v="1437" actId="478"/>
          <ac:picMkLst>
            <pc:docMk/>
            <pc:sldMk cId="4004541389" sldId="294"/>
            <ac:picMk id="8" creationId="{5FDA9A25-AEEB-40D3-864A-E0826BB6C458}"/>
          </ac:picMkLst>
        </pc:picChg>
      </pc:sldChg>
      <pc:sldChg chg="modSp add">
        <pc:chgData name="Eghosa Igudia" userId="70585946-2ae5-4bb2-9284-b27d14c8147c" providerId="ADAL" clId="{ACFB47A2-16A2-4294-99D3-EDAE3C33E6C6}" dt="2023-04-14T07:13:11.972" v="1586" actId="20577"/>
        <pc:sldMkLst>
          <pc:docMk/>
          <pc:sldMk cId="3886270868" sldId="295"/>
        </pc:sldMkLst>
        <pc:spChg chg="mod">
          <ac:chgData name="Eghosa Igudia" userId="70585946-2ae5-4bb2-9284-b27d14c8147c" providerId="ADAL" clId="{ACFB47A2-16A2-4294-99D3-EDAE3C33E6C6}" dt="2023-04-14T07:13:11.972" v="1586" actId="20577"/>
          <ac:spMkLst>
            <pc:docMk/>
            <pc:sldMk cId="3886270868" sldId="295"/>
            <ac:spMk id="3" creationId="{094F9224-6F5B-488B-914A-2DEF38C066F2}"/>
          </ac:spMkLst>
        </pc:spChg>
      </pc:sldChg>
      <pc:sldChg chg="modSp add">
        <pc:chgData name="Eghosa Igudia" userId="70585946-2ae5-4bb2-9284-b27d14c8147c" providerId="ADAL" clId="{ACFB47A2-16A2-4294-99D3-EDAE3C33E6C6}" dt="2023-04-14T10:40:36.063" v="5076" actId="113"/>
        <pc:sldMkLst>
          <pc:docMk/>
          <pc:sldMk cId="4096485714" sldId="296"/>
        </pc:sldMkLst>
        <pc:spChg chg="mod">
          <ac:chgData name="Eghosa Igudia" userId="70585946-2ae5-4bb2-9284-b27d14c8147c" providerId="ADAL" clId="{ACFB47A2-16A2-4294-99D3-EDAE3C33E6C6}" dt="2023-04-14T10:40:36.063" v="5076" actId="113"/>
          <ac:spMkLst>
            <pc:docMk/>
            <pc:sldMk cId="4096485714" sldId="296"/>
            <ac:spMk id="3" creationId="{094F9224-6F5B-488B-914A-2DEF38C066F2}"/>
          </ac:spMkLst>
        </pc:spChg>
      </pc:sldChg>
      <pc:sldChg chg="modSp add">
        <pc:chgData name="Eghosa Igudia" userId="70585946-2ae5-4bb2-9284-b27d14c8147c" providerId="ADAL" clId="{ACFB47A2-16A2-4294-99D3-EDAE3C33E6C6}" dt="2023-04-14T10:40:15.269" v="5075" actId="113"/>
        <pc:sldMkLst>
          <pc:docMk/>
          <pc:sldMk cId="558247937" sldId="297"/>
        </pc:sldMkLst>
        <pc:spChg chg="mod">
          <ac:chgData name="Eghosa Igudia" userId="70585946-2ae5-4bb2-9284-b27d14c8147c" providerId="ADAL" clId="{ACFB47A2-16A2-4294-99D3-EDAE3C33E6C6}" dt="2023-04-14T10:40:15.269" v="5075" actId="113"/>
          <ac:spMkLst>
            <pc:docMk/>
            <pc:sldMk cId="558247937" sldId="297"/>
            <ac:spMk id="3" creationId="{094F9224-6F5B-488B-914A-2DEF38C066F2}"/>
          </ac:spMkLst>
        </pc:spChg>
      </pc:sldChg>
      <pc:sldChg chg="ord">
        <pc:chgData name="Eghosa Igudia" userId="70585946-2ae5-4bb2-9284-b27d14c8147c" providerId="ADAL" clId="{ACFB47A2-16A2-4294-99D3-EDAE3C33E6C6}" dt="2023-04-22T05:29:07.824" v="6323"/>
        <pc:sldMkLst>
          <pc:docMk/>
          <pc:sldMk cId="1855333685" sldId="29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EA2F80-FF73-40D2-97B5-1ACF4CD52F09}" type="datetimeFigureOut">
              <a:rPr lang="en-GB" smtClean="0"/>
              <a:t>17/05/2023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8DF300-B625-44B2-83AB-0FEB1B009F08}" type="slidenum">
              <a:rPr lang="en-GB" smtClean="0"/>
              <a:t>‹#›</a:t>
            </a:fld>
            <a:endParaRPr lang="en-GB"/>
          </a:p>
        </p:txBody>
      </p:sp>
    </p:spTree>
    <p:extLst>
      <p:ext uri="{BB962C8B-B14F-4D97-AF65-F5344CB8AC3E}">
        <p14:creationId xmlns:p14="http://schemas.microsoft.com/office/powerpoint/2010/main" val="4232209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E8DF300-B625-44B2-83AB-0FEB1B009F08}" type="slidenum">
              <a:rPr lang="en-GB" smtClean="0"/>
              <a:t>7</a:t>
            </a:fld>
            <a:endParaRPr lang="en-GB"/>
          </a:p>
        </p:txBody>
      </p:sp>
    </p:spTree>
    <p:extLst>
      <p:ext uri="{BB962C8B-B14F-4D97-AF65-F5344CB8AC3E}">
        <p14:creationId xmlns:p14="http://schemas.microsoft.com/office/powerpoint/2010/main" val="1332646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Causal factors: Unemployment (UNEMP) – scale data, ranging from 1-10; Autonomy/self-employment (AUTO)  - scale data, as UNEMP; Corruption or business freedom (BF) – scale data, ranging from 1-5; Tax burden (LTAX) - scale data, as UNEMP; Survival (SURV2) - scale data, as UNEMP; Time on main job (TOMJ) - scale data, as UNEMP; Indicators (scale data, ranging from 1-5); Helpful (HPF); Wealth (WTH); Growth (GROT).</a:t>
            </a:r>
          </a:p>
        </p:txBody>
      </p:sp>
      <p:sp>
        <p:nvSpPr>
          <p:cNvPr id="4" name="Slide Number Placeholder 3"/>
          <p:cNvSpPr>
            <a:spLocks noGrp="1"/>
          </p:cNvSpPr>
          <p:nvPr>
            <p:ph type="sldNum" sz="quarter" idx="5"/>
          </p:nvPr>
        </p:nvSpPr>
        <p:spPr/>
        <p:txBody>
          <a:bodyPr/>
          <a:lstStyle/>
          <a:p>
            <a:fld id="{CE8DF300-B625-44B2-83AB-0FEB1B009F08}" type="slidenum">
              <a:rPr lang="en-GB" smtClean="0"/>
              <a:t>9</a:t>
            </a:fld>
            <a:endParaRPr lang="en-GB"/>
          </a:p>
        </p:txBody>
      </p:sp>
    </p:spTree>
    <p:extLst>
      <p:ext uri="{BB962C8B-B14F-4D97-AF65-F5344CB8AC3E}">
        <p14:creationId xmlns:p14="http://schemas.microsoft.com/office/powerpoint/2010/main" val="1916697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CMIN, CFI, and RMSEA are the key diagnostic statistics. Moreover, </a:t>
            </a:r>
            <a:r>
              <a:rPr lang="en-GB" sz="1200" kern="1200" dirty="0" err="1">
                <a:solidFill>
                  <a:schemeClr val="tx1"/>
                </a:solidFill>
                <a:effectLst/>
                <a:latin typeface="+mn-lt"/>
                <a:ea typeface="+mn-ea"/>
                <a:cs typeface="+mn-cs"/>
              </a:rPr>
              <a:t>Bentler</a:t>
            </a:r>
            <a:r>
              <a:rPr lang="en-GB" sz="1200" kern="1200" dirty="0">
                <a:solidFill>
                  <a:schemeClr val="tx1"/>
                </a:solidFill>
                <a:effectLst/>
                <a:latin typeface="+mn-lt"/>
                <a:ea typeface="+mn-ea"/>
                <a:cs typeface="+mn-cs"/>
              </a:rPr>
              <a:t> (1992), among others, recommends the CFI as the index of choice, because the IFI and CFI are not sample-biased. Our model posts 0.932 and 0.922 for IFI and CFI, respectively. Byrne (2010, 78) suggests that a CFI value greater than 0.9 (</a:t>
            </a:r>
            <a:r>
              <a:rPr lang="en-GB" sz="1200" kern="1200" dirty="0" err="1">
                <a:solidFill>
                  <a:schemeClr val="tx1"/>
                </a:solidFill>
                <a:effectLst/>
                <a:latin typeface="+mn-lt"/>
                <a:ea typeface="+mn-ea"/>
                <a:cs typeface="+mn-cs"/>
              </a:rPr>
              <a:t>Bentler</a:t>
            </a:r>
            <a:r>
              <a:rPr lang="en-GB" sz="1200" kern="1200" dirty="0">
                <a:solidFill>
                  <a:schemeClr val="tx1"/>
                </a:solidFill>
                <a:effectLst/>
                <a:latin typeface="+mn-lt"/>
                <a:ea typeface="+mn-ea"/>
                <a:cs typeface="+mn-cs"/>
              </a:rPr>
              <a:t>, 1992) or a value close to 0.95 (Hu and </a:t>
            </a:r>
            <a:r>
              <a:rPr lang="en-GB" sz="1200" kern="1200" dirty="0" err="1">
                <a:solidFill>
                  <a:schemeClr val="tx1"/>
                </a:solidFill>
                <a:effectLst/>
                <a:latin typeface="+mn-lt"/>
                <a:ea typeface="+mn-ea"/>
                <a:cs typeface="+mn-cs"/>
              </a:rPr>
              <a:t>Bentler</a:t>
            </a:r>
            <a:r>
              <a:rPr lang="en-GB" sz="1200" kern="1200" dirty="0">
                <a:solidFill>
                  <a:schemeClr val="tx1"/>
                </a:solidFill>
                <a:effectLst/>
                <a:latin typeface="+mn-lt"/>
                <a:ea typeface="+mn-ea"/>
                <a:cs typeface="+mn-cs"/>
              </a:rPr>
              <a:t>, 1999) represent ‘a well-fitting model’. The same is true for IFI. Our results satisfy both criteria. The </a:t>
            </a:r>
            <a:r>
              <a:rPr lang="en-GB" sz="1200" i="1" kern="1200" dirty="0">
                <a:solidFill>
                  <a:schemeClr val="tx1"/>
                </a:solidFill>
                <a:effectLst/>
                <a:latin typeface="+mn-lt"/>
                <a:ea typeface="+mn-ea"/>
                <a:cs typeface="+mn-cs"/>
              </a:rPr>
              <a:t>badness-of-fit</a:t>
            </a:r>
            <a:r>
              <a:rPr lang="en-GB" sz="1200" kern="1200" dirty="0">
                <a:solidFill>
                  <a:schemeClr val="tx1"/>
                </a:solidFill>
                <a:effectLst/>
                <a:latin typeface="+mn-lt"/>
                <a:ea typeface="+mn-ea"/>
                <a:cs typeface="+mn-cs"/>
              </a:rPr>
              <a:t> measure, which by rule should not exceed 0.05 for a well-fitting model, is also statistically significant. The RMSEA, with a maximum value of 0.03, shows a well-fitting model. In addition to the overall fit of the model, the results show that all (Causal and Indicator) variables are significant at the 5% level, and are consistent with theory. The model in is thus suitable as the basis for our analysis.</a:t>
            </a:r>
          </a:p>
        </p:txBody>
      </p:sp>
      <p:sp>
        <p:nvSpPr>
          <p:cNvPr id="4" name="Slide Number Placeholder 3"/>
          <p:cNvSpPr>
            <a:spLocks noGrp="1"/>
          </p:cNvSpPr>
          <p:nvPr>
            <p:ph type="sldNum" sz="quarter" idx="5"/>
          </p:nvPr>
        </p:nvSpPr>
        <p:spPr/>
        <p:txBody>
          <a:bodyPr/>
          <a:lstStyle/>
          <a:p>
            <a:fld id="{CE8DF300-B625-44B2-83AB-0FEB1B009F08}" type="slidenum">
              <a:rPr lang="en-GB" smtClean="0"/>
              <a:t>14</a:t>
            </a:fld>
            <a:endParaRPr lang="en-GB"/>
          </a:p>
        </p:txBody>
      </p:sp>
    </p:spTree>
    <p:extLst>
      <p:ext uri="{BB962C8B-B14F-4D97-AF65-F5344CB8AC3E}">
        <p14:creationId xmlns:p14="http://schemas.microsoft.com/office/powerpoint/2010/main" val="1545178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Note: ***, **, * = significant at 1%, 5% and 10% levels; p-values and standard error in ( ) and [ ] parentheses respectively; OE – opportunity entrepreneurship; NE – necessity entrepreneurship; ME – mixed entrepreneurship; ^ - model capturing the effect of FIWON and non-FIWON; FIWON-G - FIWON GEC capturing direct relationship between GEC and SAP.</a:t>
            </a:r>
            <a:endParaRPr lang="en-GB" dirty="0"/>
          </a:p>
        </p:txBody>
      </p:sp>
      <p:sp>
        <p:nvSpPr>
          <p:cNvPr id="4" name="Slide Number Placeholder 3"/>
          <p:cNvSpPr>
            <a:spLocks noGrp="1"/>
          </p:cNvSpPr>
          <p:nvPr>
            <p:ph type="sldNum" sz="quarter" idx="5"/>
          </p:nvPr>
        </p:nvSpPr>
        <p:spPr/>
        <p:txBody>
          <a:bodyPr/>
          <a:lstStyle/>
          <a:p>
            <a:fld id="{CE8DF300-B625-44B2-83AB-0FEB1B009F08}" type="slidenum">
              <a:rPr lang="en-GB" smtClean="0"/>
              <a:t>15</a:t>
            </a:fld>
            <a:endParaRPr lang="en-GB"/>
          </a:p>
        </p:txBody>
      </p:sp>
    </p:spTree>
    <p:extLst>
      <p:ext uri="{BB962C8B-B14F-4D97-AF65-F5344CB8AC3E}">
        <p14:creationId xmlns:p14="http://schemas.microsoft.com/office/powerpoint/2010/main" val="2570225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27DCB97-CE80-5048-A70A-386498D35C75}" type="datetimeFigureOut">
              <a:rPr lang="en-US" smtClean="0"/>
              <a:pPr/>
              <a:t>5/17/2023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4A075E-C6D1-4446-B937-F1A1CE4C6FBE}"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656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7DCB97-CE80-5048-A70A-386498D35C75}" type="datetimeFigureOut">
              <a:rPr lang="en-US" smtClean="0"/>
              <a:pPr/>
              <a:t>5/17/2023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4A075E-C6D1-4446-B937-F1A1CE4C6FBE}" type="slidenum">
              <a:rPr lang="en-US" smtClean="0"/>
              <a:pPr/>
              <a:t>‹#›</a:t>
            </a:fld>
            <a:endParaRPr lang="en-US" dirty="0"/>
          </a:p>
        </p:txBody>
      </p:sp>
    </p:spTree>
    <p:extLst>
      <p:ext uri="{BB962C8B-B14F-4D97-AF65-F5344CB8AC3E}">
        <p14:creationId xmlns:p14="http://schemas.microsoft.com/office/powerpoint/2010/main" val="868378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7DCB97-CE80-5048-A70A-386498D35C75}" type="datetimeFigureOut">
              <a:rPr lang="en-US" smtClean="0"/>
              <a:pPr/>
              <a:t>5/17/2023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4A075E-C6D1-4446-B937-F1A1CE4C6FBE}" type="slidenum">
              <a:rPr lang="en-US" smtClean="0"/>
              <a:pPr/>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9714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7DCB97-CE80-5048-A70A-386498D35C75}" type="datetimeFigureOut">
              <a:rPr lang="en-US" smtClean="0"/>
              <a:pPr/>
              <a:t>5/17/2023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4A075E-C6D1-4446-B937-F1A1CE4C6FBE}" type="slidenum">
              <a:rPr lang="en-US" smtClean="0"/>
              <a:pPr/>
              <a:t>‹#›</a:t>
            </a:fld>
            <a:endParaRPr lang="en-US" dirty="0"/>
          </a:p>
        </p:txBody>
      </p:sp>
    </p:spTree>
    <p:extLst>
      <p:ext uri="{BB962C8B-B14F-4D97-AF65-F5344CB8AC3E}">
        <p14:creationId xmlns:p14="http://schemas.microsoft.com/office/powerpoint/2010/main" val="4107042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7DCB97-CE80-5048-A70A-386498D35C75}" type="datetimeFigureOut">
              <a:rPr lang="en-US" smtClean="0"/>
              <a:pPr/>
              <a:t>5/17/2023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4A075E-C6D1-4446-B937-F1A1CE4C6FBE}"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0110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7DCB97-CE80-5048-A70A-386498D35C75}" type="datetimeFigureOut">
              <a:rPr lang="en-US" smtClean="0"/>
              <a:pPr/>
              <a:t>5/17/2023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4A075E-C6D1-4446-B937-F1A1CE4C6FBE}" type="slidenum">
              <a:rPr lang="en-US" smtClean="0"/>
              <a:pPr/>
              <a:t>‹#›</a:t>
            </a:fld>
            <a:endParaRPr lang="en-US" dirty="0"/>
          </a:p>
        </p:txBody>
      </p:sp>
    </p:spTree>
    <p:extLst>
      <p:ext uri="{BB962C8B-B14F-4D97-AF65-F5344CB8AC3E}">
        <p14:creationId xmlns:p14="http://schemas.microsoft.com/office/powerpoint/2010/main" val="3530541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7DCB97-CE80-5048-A70A-386498D35C75}" type="datetimeFigureOut">
              <a:rPr lang="en-US" smtClean="0"/>
              <a:pPr/>
              <a:t>5/17/2023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54A075E-C6D1-4446-B937-F1A1CE4C6FBE}" type="slidenum">
              <a:rPr lang="en-US" smtClean="0"/>
              <a:pPr/>
              <a:t>‹#›</a:t>
            </a:fld>
            <a:endParaRPr lang="en-US" dirty="0"/>
          </a:p>
        </p:txBody>
      </p:sp>
    </p:spTree>
    <p:extLst>
      <p:ext uri="{BB962C8B-B14F-4D97-AF65-F5344CB8AC3E}">
        <p14:creationId xmlns:p14="http://schemas.microsoft.com/office/powerpoint/2010/main" val="1891494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7DCB97-CE80-5048-A70A-386498D35C75}" type="datetimeFigureOut">
              <a:rPr lang="en-US" smtClean="0"/>
              <a:pPr/>
              <a:t>5/17/2023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54A075E-C6D1-4446-B937-F1A1CE4C6FBE}" type="slidenum">
              <a:rPr lang="en-US" smtClean="0"/>
              <a:pPr/>
              <a:t>‹#›</a:t>
            </a:fld>
            <a:endParaRPr lang="en-US" dirty="0"/>
          </a:p>
        </p:txBody>
      </p:sp>
    </p:spTree>
    <p:extLst>
      <p:ext uri="{BB962C8B-B14F-4D97-AF65-F5344CB8AC3E}">
        <p14:creationId xmlns:p14="http://schemas.microsoft.com/office/powerpoint/2010/main" val="706098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7DCB97-CE80-5048-A70A-386498D35C75}" type="datetimeFigureOut">
              <a:rPr lang="en-US" smtClean="0"/>
              <a:pPr/>
              <a:t>5/17/2023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54A075E-C6D1-4446-B937-F1A1CE4C6FBE}" type="slidenum">
              <a:rPr lang="en-US" smtClean="0"/>
              <a:pPr/>
              <a:t>‹#›</a:t>
            </a:fld>
            <a:endParaRPr lang="en-US" dirty="0"/>
          </a:p>
        </p:txBody>
      </p:sp>
    </p:spTree>
    <p:extLst>
      <p:ext uri="{BB962C8B-B14F-4D97-AF65-F5344CB8AC3E}">
        <p14:creationId xmlns:p14="http://schemas.microsoft.com/office/powerpoint/2010/main" val="2407403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27DCB97-CE80-5048-A70A-386498D35C75}" type="datetimeFigureOut">
              <a:rPr lang="en-US" smtClean="0"/>
              <a:pPr/>
              <a:t>5/17/2023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4A075E-C6D1-4446-B937-F1A1CE4C6FBE}" type="slidenum">
              <a:rPr lang="en-US" smtClean="0"/>
              <a:pPr/>
              <a:t>‹#›</a:t>
            </a:fld>
            <a:endParaRPr lang="en-US" dirty="0"/>
          </a:p>
        </p:txBody>
      </p:sp>
    </p:spTree>
    <p:extLst>
      <p:ext uri="{BB962C8B-B14F-4D97-AF65-F5344CB8AC3E}">
        <p14:creationId xmlns:p14="http://schemas.microsoft.com/office/powerpoint/2010/main" val="3391916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27DCB97-CE80-5048-A70A-386498D35C75}" type="datetimeFigureOut">
              <a:rPr lang="en-US" smtClean="0"/>
              <a:pPr/>
              <a:t>5/17/2023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4A075E-C6D1-4446-B937-F1A1CE4C6FBE}"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6341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27DCB97-CE80-5048-A70A-386498D35C75}" type="datetimeFigureOut">
              <a:rPr lang="en-US" smtClean="0"/>
              <a:pPr/>
              <a:t>5/17/2023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54A075E-C6D1-4446-B937-F1A1CE4C6FBE}"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29816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A33C070-B0EE-D344-B1B7-6F6489754BC0}"/>
              </a:ext>
            </a:extLst>
          </p:cNvPr>
          <p:cNvPicPr>
            <a:picLocks noChangeAspect="1"/>
          </p:cNvPicPr>
          <p:nvPr/>
        </p:nvPicPr>
        <p:blipFill>
          <a:blip r:embed="rId2"/>
          <a:stretch>
            <a:fillRect/>
          </a:stretch>
        </p:blipFill>
        <p:spPr>
          <a:xfrm>
            <a:off x="0" y="-440093"/>
            <a:ext cx="12192000" cy="7290321"/>
          </a:xfrm>
          <a:prstGeom prst="rect">
            <a:avLst/>
          </a:prstGeom>
        </p:spPr>
      </p:pic>
      <p:sp>
        <p:nvSpPr>
          <p:cNvPr id="4" name="Title 1">
            <a:extLst>
              <a:ext uri="{FF2B5EF4-FFF2-40B4-BE49-F238E27FC236}">
                <a16:creationId xmlns:a16="http://schemas.microsoft.com/office/drawing/2014/main" id="{950BDF1C-7CF2-49C6-AF8A-2E207321D088}"/>
              </a:ext>
            </a:extLst>
          </p:cNvPr>
          <p:cNvSpPr>
            <a:spLocks noGrp="1"/>
          </p:cNvSpPr>
          <p:nvPr>
            <p:ph type="title"/>
          </p:nvPr>
        </p:nvSpPr>
        <p:spPr>
          <a:xfrm>
            <a:off x="1088571" y="653143"/>
            <a:ext cx="10425405" cy="3551849"/>
          </a:xfrm>
        </p:spPr>
        <p:txBody>
          <a:bodyPr>
            <a:normAutofit/>
          </a:bodyPr>
          <a:lstStyle/>
          <a:p>
            <a:pPr algn="ctr"/>
            <a:r>
              <a:rPr lang="en-GB" sz="2800" dirty="0"/>
              <a:t>No venture, no success – theorising business start-ups in the informal economy during economic crisis and their longevity in Nigeria </a:t>
            </a:r>
            <a:br>
              <a:rPr lang="en-US" sz="2800" dirty="0">
                <a:latin typeface="+mn-lt"/>
              </a:rPr>
            </a:br>
            <a:br>
              <a:rPr lang="en-US" sz="2800" dirty="0">
                <a:latin typeface="+mn-lt"/>
              </a:rPr>
            </a:br>
            <a:br>
              <a:rPr lang="en-US" sz="2800" dirty="0">
                <a:latin typeface="+mn-lt"/>
              </a:rPr>
            </a:br>
            <a:endParaRPr lang="en-GB" sz="2400" dirty="0">
              <a:latin typeface="+mn-lt"/>
            </a:endParaRPr>
          </a:p>
        </p:txBody>
      </p:sp>
      <p:sp>
        <p:nvSpPr>
          <p:cNvPr id="6" name="Title 1">
            <a:extLst>
              <a:ext uri="{FF2B5EF4-FFF2-40B4-BE49-F238E27FC236}">
                <a16:creationId xmlns:a16="http://schemas.microsoft.com/office/drawing/2014/main" id="{92C0D679-7F20-4E46-9019-1FB09104EDA2}"/>
              </a:ext>
            </a:extLst>
          </p:cNvPr>
          <p:cNvSpPr txBox="1">
            <a:spLocks/>
          </p:cNvSpPr>
          <p:nvPr/>
        </p:nvSpPr>
        <p:spPr>
          <a:xfrm>
            <a:off x="981268" y="2491273"/>
            <a:ext cx="10229463" cy="15862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400" dirty="0">
                <a:latin typeface="+mn-lt"/>
              </a:rPr>
              <a:t>Eghosa Igudia (De Montfort University, UK); Rob Ackrill (Nottingham Trent University, UK) &amp; Justin Webb (</a:t>
            </a:r>
            <a:r>
              <a:rPr lang="en-GB" sz="2400" dirty="0"/>
              <a:t>Beck College of Business, Charlotte, NC)</a:t>
            </a:r>
            <a:r>
              <a:rPr lang="en-GB" sz="2400" dirty="0">
                <a:latin typeface="+mn-lt"/>
              </a:rPr>
              <a:t> </a:t>
            </a:r>
          </a:p>
        </p:txBody>
      </p:sp>
    </p:spTree>
    <p:extLst>
      <p:ext uri="{BB962C8B-B14F-4D97-AF65-F5344CB8AC3E}">
        <p14:creationId xmlns:p14="http://schemas.microsoft.com/office/powerpoint/2010/main" val="1560545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D15CA-BA49-41F3-AD17-B421D07BE0B8}"/>
              </a:ext>
            </a:extLst>
          </p:cNvPr>
          <p:cNvSpPr>
            <a:spLocks noGrp="1"/>
          </p:cNvSpPr>
          <p:nvPr>
            <p:ph type="title"/>
          </p:nvPr>
        </p:nvSpPr>
        <p:spPr>
          <a:xfrm>
            <a:off x="1371600" y="685800"/>
            <a:ext cx="9601200" cy="850392"/>
          </a:xfrm>
        </p:spPr>
        <p:txBody>
          <a:bodyPr/>
          <a:lstStyle/>
          <a:p>
            <a:r>
              <a:rPr lang="en-GB" dirty="0"/>
              <a:t>Findings</a:t>
            </a:r>
          </a:p>
        </p:txBody>
      </p:sp>
      <p:sp>
        <p:nvSpPr>
          <p:cNvPr id="3" name="Content Placeholder 2">
            <a:extLst>
              <a:ext uri="{FF2B5EF4-FFF2-40B4-BE49-F238E27FC236}">
                <a16:creationId xmlns:a16="http://schemas.microsoft.com/office/drawing/2014/main" id="{094F9224-6F5B-488B-914A-2DEF38C066F2}"/>
              </a:ext>
            </a:extLst>
          </p:cNvPr>
          <p:cNvSpPr>
            <a:spLocks noGrp="1"/>
          </p:cNvSpPr>
          <p:nvPr>
            <p:ph idx="1"/>
          </p:nvPr>
        </p:nvSpPr>
        <p:spPr>
          <a:xfrm>
            <a:off x="1371600" y="1648326"/>
            <a:ext cx="9601200" cy="4219074"/>
          </a:xfrm>
        </p:spPr>
        <p:txBody>
          <a:bodyPr>
            <a:normAutofit/>
          </a:bodyPr>
          <a:lstStyle/>
          <a:p>
            <a:r>
              <a:rPr lang="en-US" dirty="0"/>
              <a:t>From next slide!</a:t>
            </a:r>
            <a:endParaRPr lang="en-GB" dirty="0"/>
          </a:p>
        </p:txBody>
      </p:sp>
    </p:spTree>
    <p:extLst>
      <p:ext uri="{BB962C8B-B14F-4D97-AF65-F5344CB8AC3E}">
        <p14:creationId xmlns:p14="http://schemas.microsoft.com/office/powerpoint/2010/main" val="2476298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86B63-2208-4534-9C5F-86AC3E791A0E}"/>
              </a:ext>
            </a:extLst>
          </p:cNvPr>
          <p:cNvSpPr>
            <a:spLocks noGrp="1"/>
          </p:cNvSpPr>
          <p:nvPr>
            <p:ph type="title"/>
          </p:nvPr>
        </p:nvSpPr>
        <p:spPr>
          <a:xfrm>
            <a:off x="1371600" y="685801"/>
            <a:ext cx="9139881" cy="829962"/>
          </a:xfrm>
        </p:spPr>
        <p:txBody>
          <a:bodyPr/>
          <a:lstStyle/>
          <a:p>
            <a:r>
              <a:rPr lang="en-GB" dirty="0"/>
              <a:t>Data description – business age</a:t>
            </a:r>
          </a:p>
        </p:txBody>
      </p:sp>
      <p:sp>
        <p:nvSpPr>
          <p:cNvPr id="4" name="Content Placeholder 3">
            <a:extLst>
              <a:ext uri="{FF2B5EF4-FFF2-40B4-BE49-F238E27FC236}">
                <a16:creationId xmlns:a16="http://schemas.microsoft.com/office/drawing/2014/main" id="{771904F1-6D2A-447F-BF25-80B04088C4C1}"/>
              </a:ext>
            </a:extLst>
          </p:cNvPr>
          <p:cNvSpPr>
            <a:spLocks noGrp="1"/>
          </p:cNvSpPr>
          <p:nvPr>
            <p:ph idx="1"/>
          </p:nvPr>
        </p:nvSpPr>
        <p:spPr>
          <a:xfrm>
            <a:off x="838201" y="1825625"/>
            <a:ext cx="9417908" cy="4351338"/>
          </a:xfrm>
        </p:spPr>
        <p:txBody>
          <a:bodyPr/>
          <a:lstStyle/>
          <a:p>
            <a:r>
              <a:rPr lang="en-GB" dirty="0"/>
              <a:t>Table 1: </a:t>
            </a:r>
            <a:r>
              <a:rPr lang="en-GB" sz="2400" dirty="0"/>
              <a:t>Age Distribution of Business Start-up, % Share by Age Group:</a:t>
            </a:r>
          </a:p>
          <a:p>
            <a:endParaRPr lang="en-GB" dirty="0"/>
          </a:p>
        </p:txBody>
      </p:sp>
      <p:graphicFrame>
        <p:nvGraphicFramePr>
          <p:cNvPr id="9" name="Table 8">
            <a:extLst>
              <a:ext uri="{FF2B5EF4-FFF2-40B4-BE49-F238E27FC236}">
                <a16:creationId xmlns:a16="http://schemas.microsoft.com/office/drawing/2014/main" id="{3D195670-B458-4871-B0DE-8CB3B1568F6D}"/>
              </a:ext>
            </a:extLst>
          </p:cNvPr>
          <p:cNvGraphicFramePr>
            <a:graphicFrameLocks noGrp="1"/>
          </p:cNvGraphicFramePr>
          <p:nvPr>
            <p:extLst>
              <p:ext uri="{D42A27DB-BD31-4B8C-83A1-F6EECF244321}">
                <p14:modId xmlns:p14="http://schemas.microsoft.com/office/powerpoint/2010/main" val="4225606928"/>
              </p:ext>
            </p:extLst>
          </p:nvPr>
        </p:nvGraphicFramePr>
        <p:xfrm>
          <a:off x="1145060" y="2496066"/>
          <a:ext cx="8987483" cy="3220995"/>
        </p:xfrm>
        <a:graphic>
          <a:graphicData uri="http://schemas.openxmlformats.org/drawingml/2006/table">
            <a:tbl>
              <a:tblPr firstRow="1" firstCol="1" bandRow="1">
                <a:tableStyleId>{5C22544A-7EE6-4342-B048-85BDC9FD1C3A}</a:tableStyleId>
              </a:tblPr>
              <a:tblGrid>
                <a:gridCol w="3384687">
                  <a:extLst>
                    <a:ext uri="{9D8B030D-6E8A-4147-A177-3AD203B41FA5}">
                      <a16:colId xmlns:a16="http://schemas.microsoft.com/office/drawing/2014/main" val="132079797"/>
                    </a:ext>
                  </a:extLst>
                </a:gridCol>
                <a:gridCol w="844823">
                  <a:extLst>
                    <a:ext uri="{9D8B030D-6E8A-4147-A177-3AD203B41FA5}">
                      <a16:colId xmlns:a16="http://schemas.microsoft.com/office/drawing/2014/main" val="2845439869"/>
                    </a:ext>
                  </a:extLst>
                </a:gridCol>
                <a:gridCol w="861001">
                  <a:extLst>
                    <a:ext uri="{9D8B030D-6E8A-4147-A177-3AD203B41FA5}">
                      <a16:colId xmlns:a16="http://schemas.microsoft.com/office/drawing/2014/main" val="1234921015"/>
                    </a:ext>
                  </a:extLst>
                </a:gridCol>
                <a:gridCol w="1017383">
                  <a:extLst>
                    <a:ext uri="{9D8B030D-6E8A-4147-A177-3AD203B41FA5}">
                      <a16:colId xmlns:a16="http://schemas.microsoft.com/office/drawing/2014/main" val="3975669353"/>
                    </a:ext>
                  </a:extLst>
                </a:gridCol>
                <a:gridCol w="1017383">
                  <a:extLst>
                    <a:ext uri="{9D8B030D-6E8A-4147-A177-3AD203B41FA5}">
                      <a16:colId xmlns:a16="http://schemas.microsoft.com/office/drawing/2014/main" val="1667256563"/>
                    </a:ext>
                  </a:extLst>
                </a:gridCol>
                <a:gridCol w="1017383">
                  <a:extLst>
                    <a:ext uri="{9D8B030D-6E8A-4147-A177-3AD203B41FA5}">
                      <a16:colId xmlns:a16="http://schemas.microsoft.com/office/drawing/2014/main" val="677115335"/>
                    </a:ext>
                  </a:extLst>
                </a:gridCol>
                <a:gridCol w="844823">
                  <a:extLst>
                    <a:ext uri="{9D8B030D-6E8A-4147-A177-3AD203B41FA5}">
                      <a16:colId xmlns:a16="http://schemas.microsoft.com/office/drawing/2014/main" val="4066712192"/>
                    </a:ext>
                  </a:extLst>
                </a:gridCol>
              </a:tblGrid>
              <a:tr h="644199">
                <a:tc>
                  <a:txBody>
                    <a:bodyPr/>
                    <a:lstStyle/>
                    <a:p>
                      <a:pPr algn="ctr">
                        <a:lnSpc>
                          <a:spcPct val="200000"/>
                        </a:lnSpc>
                        <a:spcAft>
                          <a:spcPts val="0"/>
                        </a:spcAft>
                      </a:pPr>
                      <a:r>
                        <a:rPr lang="en-GB" sz="1200" dirty="0">
                          <a:effectLst/>
                        </a:rPr>
                        <a:t> </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gridSpan="6">
                  <a:txBody>
                    <a:bodyPr/>
                    <a:lstStyle/>
                    <a:p>
                      <a:pPr algn="ctr">
                        <a:lnSpc>
                          <a:spcPct val="200000"/>
                        </a:lnSpc>
                        <a:spcAft>
                          <a:spcPts val="0"/>
                        </a:spcAft>
                      </a:pPr>
                      <a:r>
                        <a:rPr lang="en-GB" sz="1200" dirty="0">
                          <a:effectLst/>
                        </a:rPr>
                        <a:t>Reported Age of Business in years</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39203639"/>
                  </a:ext>
                </a:extLst>
              </a:tr>
              <a:tr h="644199">
                <a:tc>
                  <a:txBody>
                    <a:bodyPr/>
                    <a:lstStyle/>
                    <a:p>
                      <a:pPr algn="ctr">
                        <a:lnSpc>
                          <a:spcPct val="200000"/>
                        </a:lnSpc>
                        <a:spcAft>
                          <a:spcPts val="0"/>
                        </a:spcAft>
                      </a:pPr>
                      <a:r>
                        <a:rPr lang="en-GB" sz="1200" dirty="0">
                          <a:effectLst/>
                        </a:rPr>
                        <a:t> </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a:effectLst/>
                        </a:rPr>
                        <a:t>1-5</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a:effectLst/>
                        </a:rPr>
                        <a:t>6-10</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a:effectLst/>
                        </a:rPr>
                        <a:t>11-15</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a:effectLst/>
                        </a:rPr>
                        <a:t>16-20</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a:effectLst/>
                        </a:rPr>
                        <a:t>21-27</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a:effectLst/>
                        </a:rPr>
                        <a:t>&gt;27</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71405058"/>
                  </a:ext>
                </a:extLst>
              </a:tr>
              <a:tr h="644199">
                <a:tc>
                  <a:txBody>
                    <a:bodyPr/>
                    <a:lstStyle/>
                    <a:p>
                      <a:pPr algn="ctr">
                        <a:lnSpc>
                          <a:spcPct val="200000"/>
                        </a:lnSpc>
                        <a:spcAft>
                          <a:spcPts val="0"/>
                        </a:spcAft>
                      </a:pPr>
                      <a:r>
                        <a:rPr lang="en-GB" sz="1200" dirty="0">
                          <a:effectLst/>
                        </a:rPr>
                        <a:t>All participants</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a:effectLst/>
                        </a:rPr>
                        <a:t>37.1</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a:effectLst/>
                        </a:rPr>
                        <a:t>11.8</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a:effectLst/>
                        </a:rPr>
                        <a:t>14.5</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a:effectLst/>
                        </a:rPr>
                        <a:t>7.5</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a:effectLst/>
                        </a:rPr>
                        <a:t>19.4</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a:effectLst/>
                        </a:rPr>
                        <a:t>9.7</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872578722"/>
                  </a:ext>
                </a:extLst>
              </a:tr>
              <a:tr h="644199">
                <a:tc>
                  <a:txBody>
                    <a:bodyPr/>
                    <a:lstStyle/>
                    <a:p>
                      <a:pPr algn="ctr">
                        <a:lnSpc>
                          <a:spcPct val="200000"/>
                        </a:lnSpc>
                        <a:spcAft>
                          <a:spcPts val="0"/>
                        </a:spcAft>
                      </a:pPr>
                      <a:r>
                        <a:rPr lang="en-GB" sz="1200">
                          <a:effectLst/>
                        </a:rPr>
                        <a:t>Non-FIWON Members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dirty="0">
                          <a:effectLst/>
                        </a:rPr>
                        <a:t>53.5</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a:effectLst/>
                        </a:rPr>
                        <a:t>13.8</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a:effectLst/>
                        </a:rPr>
                        <a:t>11.2</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a:effectLst/>
                        </a:rPr>
                        <a:t>5.2</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a:effectLst/>
                        </a:rPr>
                        <a:t>7.8</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a:effectLst/>
                        </a:rPr>
                        <a:t>7.8</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48691463"/>
                  </a:ext>
                </a:extLst>
              </a:tr>
              <a:tr h="644199">
                <a:tc>
                  <a:txBody>
                    <a:bodyPr/>
                    <a:lstStyle/>
                    <a:p>
                      <a:pPr algn="ctr">
                        <a:lnSpc>
                          <a:spcPct val="200000"/>
                        </a:lnSpc>
                        <a:spcAft>
                          <a:spcPts val="0"/>
                        </a:spcAft>
                      </a:pPr>
                      <a:r>
                        <a:rPr lang="en-GB" sz="1200">
                          <a:effectLst/>
                        </a:rPr>
                        <a:t>FIWON Members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a:effectLst/>
                        </a:rPr>
                        <a:t>9.9</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dirty="0">
                          <a:effectLst/>
                        </a:rPr>
                        <a:t>8.5</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a:effectLst/>
                        </a:rPr>
                        <a:t>19.7</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a:effectLst/>
                        </a:rPr>
                        <a:t>11.3</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a:effectLst/>
                        </a:rPr>
                        <a:t>38</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200000"/>
                        </a:lnSpc>
                        <a:spcAft>
                          <a:spcPts val="0"/>
                        </a:spcAft>
                      </a:pPr>
                      <a:r>
                        <a:rPr lang="en-GB" sz="1200" dirty="0">
                          <a:effectLst/>
                        </a:rPr>
                        <a:t>12.7</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038946355"/>
                  </a:ext>
                </a:extLst>
              </a:tr>
            </a:tbl>
          </a:graphicData>
        </a:graphic>
      </p:graphicFrame>
    </p:spTree>
    <p:extLst>
      <p:ext uri="{BB962C8B-B14F-4D97-AF65-F5344CB8AC3E}">
        <p14:creationId xmlns:p14="http://schemas.microsoft.com/office/powerpoint/2010/main" val="4004541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86B63-2208-4534-9C5F-86AC3E791A0E}"/>
              </a:ext>
            </a:extLst>
          </p:cNvPr>
          <p:cNvSpPr>
            <a:spLocks noGrp="1"/>
          </p:cNvSpPr>
          <p:nvPr>
            <p:ph type="title"/>
          </p:nvPr>
        </p:nvSpPr>
        <p:spPr>
          <a:xfrm>
            <a:off x="1371600" y="685800"/>
            <a:ext cx="9601200" cy="1046747"/>
          </a:xfrm>
        </p:spPr>
        <p:txBody>
          <a:bodyPr/>
          <a:lstStyle/>
          <a:p>
            <a:r>
              <a:rPr lang="en-GB" dirty="0"/>
              <a:t>Data description &amp; summary statistics</a:t>
            </a:r>
          </a:p>
        </p:txBody>
      </p:sp>
      <p:pic>
        <p:nvPicPr>
          <p:cNvPr id="8" name="Content Placeholder 7">
            <a:extLst>
              <a:ext uri="{FF2B5EF4-FFF2-40B4-BE49-F238E27FC236}">
                <a16:creationId xmlns:a16="http://schemas.microsoft.com/office/drawing/2014/main" id="{5FDA9A25-AEEB-40D3-864A-E0826BB6C458}"/>
              </a:ext>
            </a:extLst>
          </p:cNvPr>
          <p:cNvPicPr>
            <a:picLocks noGrp="1" noChangeAspect="1"/>
          </p:cNvPicPr>
          <p:nvPr>
            <p:ph idx="1"/>
          </p:nvPr>
        </p:nvPicPr>
        <p:blipFill>
          <a:blip r:embed="rId2"/>
          <a:stretch>
            <a:fillRect/>
          </a:stretch>
        </p:blipFill>
        <p:spPr>
          <a:xfrm>
            <a:off x="2163732" y="1511969"/>
            <a:ext cx="8016935" cy="4346825"/>
          </a:xfrm>
          <a:prstGeom prst="rect">
            <a:avLst/>
          </a:prstGeom>
        </p:spPr>
      </p:pic>
    </p:spTree>
    <p:extLst>
      <p:ext uri="{BB962C8B-B14F-4D97-AF65-F5344CB8AC3E}">
        <p14:creationId xmlns:p14="http://schemas.microsoft.com/office/powerpoint/2010/main" val="124762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86B63-2208-4534-9C5F-86AC3E791A0E}"/>
              </a:ext>
            </a:extLst>
          </p:cNvPr>
          <p:cNvSpPr>
            <a:spLocks noGrp="1"/>
          </p:cNvSpPr>
          <p:nvPr>
            <p:ph type="title"/>
          </p:nvPr>
        </p:nvSpPr>
        <p:spPr>
          <a:xfrm>
            <a:off x="1371600" y="685800"/>
            <a:ext cx="9601200" cy="1046747"/>
          </a:xfrm>
        </p:spPr>
        <p:txBody>
          <a:bodyPr/>
          <a:lstStyle/>
          <a:p>
            <a:r>
              <a:rPr lang="en-GB" dirty="0"/>
              <a:t>Data description &amp; summary statistics</a:t>
            </a:r>
          </a:p>
        </p:txBody>
      </p:sp>
      <p:pic>
        <p:nvPicPr>
          <p:cNvPr id="5" name="Content Placeholder 4">
            <a:extLst>
              <a:ext uri="{FF2B5EF4-FFF2-40B4-BE49-F238E27FC236}">
                <a16:creationId xmlns:a16="http://schemas.microsoft.com/office/drawing/2014/main" id="{E89427E4-BF81-4AD6-85D7-BE8C4876492F}"/>
              </a:ext>
            </a:extLst>
          </p:cNvPr>
          <p:cNvPicPr>
            <a:picLocks noGrp="1" noChangeAspect="1"/>
          </p:cNvPicPr>
          <p:nvPr>
            <p:ph idx="1"/>
          </p:nvPr>
        </p:nvPicPr>
        <p:blipFill>
          <a:blip r:embed="rId2"/>
          <a:stretch>
            <a:fillRect/>
          </a:stretch>
        </p:blipFill>
        <p:spPr>
          <a:xfrm>
            <a:off x="2267712" y="1557093"/>
            <a:ext cx="6708063" cy="4325982"/>
          </a:xfrm>
          <a:prstGeom prst="rect">
            <a:avLst/>
          </a:prstGeom>
        </p:spPr>
      </p:pic>
    </p:spTree>
    <p:extLst>
      <p:ext uri="{BB962C8B-B14F-4D97-AF65-F5344CB8AC3E}">
        <p14:creationId xmlns:p14="http://schemas.microsoft.com/office/powerpoint/2010/main" val="3092597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24304-C616-4E96-A883-D1C7167C3B2B}"/>
              </a:ext>
            </a:extLst>
          </p:cNvPr>
          <p:cNvSpPr>
            <a:spLocks noGrp="1"/>
          </p:cNvSpPr>
          <p:nvPr>
            <p:ph type="title"/>
          </p:nvPr>
        </p:nvSpPr>
        <p:spPr>
          <a:xfrm>
            <a:off x="1855326" y="475999"/>
            <a:ext cx="7931225" cy="706395"/>
          </a:xfrm>
        </p:spPr>
        <p:txBody>
          <a:bodyPr>
            <a:normAutofit fontScale="90000"/>
          </a:bodyPr>
          <a:lstStyle/>
          <a:p>
            <a:r>
              <a:rPr lang="en-GB" dirty="0"/>
              <a:t>Mimic result</a:t>
            </a:r>
          </a:p>
        </p:txBody>
      </p:sp>
      <p:sp>
        <p:nvSpPr>
          <p:cNvPr id="3" name="Content Placeholder 2">
            <a:extLst>
              <a:ext uri="{FF2B5EF4-FFF2-40B4-BE49-F238E27FC236}">
                <a16:creationId xmlns:a16="http://schemas.microsoft.com/office/drawing/2014/main" id="{8A273C91-E452-4079-A0E7-288705B23BED}"/>
              </a:ext>
            </a:extLst>
          </p:cNvPr>
          <p:cNvSpPr>
            <a:spLocks noGrp="1"/>
          </p:cNvSpPr>
          <p:nvPr>
            <p:ph idx="1"/>
          </p:nvPr>
        </p:nvSpPr>
        <p:spPr>
          <a:xfrm>
            <a:off x="1614616" y="1301578"/>
            <a:ext cx="7323438" cy="4875385"/>
          </a:xfrm>
        </p:spPr>
        <p:txBody>
          <a:bodyPr/>
          <a:lstStyle/>
          <a:p>
            <a:r>
              <a:rPr lang="en-GB" dirty="0"/>
              <a:t>Table 4: Mimic result</a:t>
            </a:r>
          </a:p>
          <a:p>
            <a:endParaRPr lang="en-GB" dirty="0"/>
          </a:p>
        </p:txBody>
      </p:sp>
      <p:pic>
        <p:nvPicPr>
          <p:cNvPr id="5" name="Content Placeholder 3">
            <a:extLst>
              <a:ext uri="{FF2B5EF4-FFF2-40B4-BE49-F238E27FC236}">
                <a16:creationId xmlns:a16="http://schemas.microsoft.com/office/drawing/2014/main" id="{3B8EF1DA-FADD-4727-AEC3-5A7920FBA9F3}"/>
              </a:ext>
            </a:extLst>
          </p:cNvPr>
          <p:cNvPicPr>
            <a:picLocks noChangeAspect="1"/>
          </p:cNvPicPr>
          <p:nvPr/>
        </p:nvPicPr>
        <p:blipFill rotWithShape="1">
          <a:blip r:embed="rId3"/>
          <a:srcRect t="4147"/>
          <a:stretch/>
        </p:blipFill>
        <p:spPr>
          <a:xfrm>
            <a:off x="1456038" y="1769604"/>
            <a:ext cx="6257211" cy="4046426"/>
          </a:xfrm>
          <a:prstGeom prst="rect">
            <a:avLst/>
          </a:prstGeom>
        </p:spPr>
      </p:pic>
    </p:spTree>
    <p:extLst>
      <p:ext uri="{BB962C8B-B14F-4D97-AF65-F5344CB8AC3E}">
        <p14:creationId xmlns:p14="http://schemas.microsoft.com/office/powerpoint/2010/main" val="1383307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D15CA-BA49-41F3-AD17-B421D07BE0B8}"/>
              </a:ext>
            </a:extLst>
          </p:cNvPr>
          <p:cNvSpPr>
            <a:spLocks noGrp="1"/>
          </p:cNvSpPr>
          <p:nvPr>
            <p:ph type="title"/>
          </p:nvPr>
        </p:nvSpPr>
        <p:spPr>
          <a:xfrm>
            <a:off x="1371600" y="-27992"/>
            <a:ext cx="9601200" cy="850392"/>
          </a:xfrm>
        </p:spPr>
        <p:txBody>
          <a:bodyPr>
            <a:normAutofit/>
          </a:bodyPr>
          <a:lstStyle/>
          <a:p>
            <a:r>
              <a:rPr lang="en-GB" sz="2700" dirty="0"/>
              <a:t>Robustness check - </a:t>
            </a:r>
            <a:r>
              <a:rPr lang="en-GB" sz="2000" b="1" dirty="0"/>
              <a:t>Multinomial results for business start-up year and causal variables.</a:t>
            </a:r>
            <a:r>
              <a:rPr lang="en-GB" sz="2000" dirty="0"/>
              <a:t> </a:t>
            </a:r>
          </a:p>
        </p:txBody>
      </p:sp>
      <p:sp>
        <p:nvSpPr>
          <p:cNvPr id="9" name="Content Placeholder 8">
            <a:extLst>
              <a:ext uri="{FF2B5EF4-FFF2-40B4-BE49-F238E27FC236}">
                <a16:creationId xmlns:a16="http://schemas.microsoft.com/office/drawing/2014/main" id="{A42C87AA-09F8-4D7D-9649-94EAB6CB6E77}"/>
              </a:ext>
            </a:extLst>
          </p:cNvPr>
          <p:cNvSpPr>
            <a:spLocks noGrp="1"/>
          </p:cNvSpPr>
          <p:nvPr>
            <p:ph idx="1"/>
          </p:nvPr>
        </p:nvSpPr>
        <p:spPr>
          <a:xfrm>
            <a:off x="1482811" y="659027"/>
            <a:ext cx="8839200" cy="5873578"/>
          </a:xfrm>
        </p:spPr>
        <p:txBody>
          <a:bodyPr/>
          <a:lstStyle/>
          <a:p>
            <a:r>
              <a:rPr lang="en-GB" dirty="0"/>
              <a:t>Table 5: Robustness check – multinomial analysis</a:t>
            </a:r>
          </a:p>
          <a:p>
            <a:endParaRPr lang="en-GB" dirty="0"/>
          </a:p>
        </p:txBody>
      </p:sp>
      <p:pic>
        <p:nvPicPr>
          <p:cNvPr id="10" name="Content Placeholder 7">
            <a:extLst>
              <a:ext uri="{FF2B5EF4-FFF2-40B4-BE49-F238E27FC236}">
                <a16:creationId xmlns:a16="http://schemas.microsoft.com/office/drawing/2014/main" id="{B8104A04-F33B-47E8-B365-3CCF023001A3}"/>
              </a:ext>
            </a:extLst>
          </p:cNvPr>
          <p:cNvPicPr>
            <a:picLocks noChangeAspect="1"/>
          </p:cNvPicPr>
          <p:nvPr/>
        </p:nvPicPr>
        <p:blipFill>
          <a:blip r:embed="rId3"/>
          <a:stretch>
            <a:fillRect/>
          </a:stretch>
        </p:blipFill>
        <p:spPr>
          <a:xfrm>
            <a:off x="1638405" y="1169283"/>
            <a:ext cx="5493931" cy="5560946"/>
          </a:xfrm>
          <a:prstGeom prst="rect">
            <a:avLst/>
          </a:prstGeom>
        </p:spPr>
      </p:pic>
    </p:spTree>
    <p:extLst>
      <p:ext uri="{BB962C8B-B14F-4D97-AF65-F5344CB8AC3E}">
        <p14:creationId xmlns:p14="http://schemas.microsoft.com/office/powerpoint/2010/main" val="4056865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D15CA-BA49-41F3-AD17-B421D07BE0B8}"/>
              </a:ext>
            </a:extLst>
          </p:cNvPr>
          <p:cNvSpPr>
            <a:spLocks noGrp="1"/>
          </p:cNvSpPr>
          <p:nvPr>
            <p:ph type="title"/>
          </p:nvPr>
        </p:nvSpPr>
        <p:spPr>
          <a:xfrm>
            <a:off x="1371600" y="398834"/>
            <a:ext cx="9601200" cy="591766"/>
          </a:xfrm>
        </p:spPr>
        <p:txBody>
          <a:bodyPr>
            <a:normAutofit fontScale="90000"/>
          </a:bodyPr>
          <a:lstStyle/>
          <a:p>
            <a:r>
              <a:rPr lang="en-GB" dirty="0"/>
              <a:t>Discussion &amp; contributions</a:t>
            </a:r>
          </a:p>
        </p:txBody>
      </p:sp>
      <p:sp>
        <p:nvSpPr>
          <p:cNvPr id="3" name="Content Placeholder 2">
            <a:extLst>
              <a:ext uri="{FF2B5EF4-FFF2-40B4-BE49-F238E27FC236}">
                <a16:creationId xmlns:a16="http://schemas.microsoft.com/office/drawing/2014/main" id="{094F9224-6F5B-488B-914A-2DEF38C066F2}"/>
              </a:ext>
            </a:extLst>
          </p:cNvPr>
          <p:cNvSpPr>
            <a:spLocks noGrp="1"/>
          </p:cNvSpPr>
          <p:nvPr>
            <p:ph idx="1"/>
          </p:nvPr>
        </p:nvSpPr>
        <p:spPr>
          <a:xfrm>
            <a:off x="972766" y="1225685"/>
            <a:ext cx="9387192" cy="5009745"/>
          </a:xfrm>
        </p:spPr>
        <p:txBody>
          <a:bodyPr>
            <a:normAutofit lnSpcReduction="10000"/>
          </a:bodyPr>
          <a:lstStyle/>
          <a:p>
            <a:pPr>
              <a:buFont typeface="Arial" panose="020B0604020202020204" pitchFamily="34" charset="0"/>
              <a:buChar char="•"/>
            </a:pPr>
            <a:r>
              <a:rPr lang="en-GB" dirty="0"/>
              <a:t>MIMIC results show that the factors determining the origin and expansion of Nigeria’s informal economy are </a:t>
            </a:r>
            <a:r>
              <a:rPr lang="en-GB" i="1" dirty="0"/>
              <a:t>UNEMP</a:t>
            </a:r>
            <a:r>
              <a:rPr lang="en-GB" dirty="0"/>
              <a:t> (no other job for participants), </a:t>
            </a:r>
            <a:r>
              <a:rPr lang="en-GB" i="1" dirty="0"/>
              <a:t>AUTO</a:t>
            </a:r>
            <a:r>
              <a:rPr lang="en-GB" dirty="0"/>
              <a:t> (desire to be autonomous or self-employed), </a:t>
            </a:r>
            <a:r>
              <a:rPr lang="en-GB" i="1" dirty="0"/>
              <a:t>BF</a:t>
            </a:r>
            <a:r>
              <a:rPr lang="en-GB" dirty="0"/>
              <a:t> (corruption of government officials and agencies), </a:t>
            </a:r>
            <a:r>
              <a:rPr lang="en-GB" i="1" dirty="0"/>
              <a:t>LTAX</a:t>
            </a:r>
            <a:r>
              <a:rPr lang="en-GB" dirty="0"/>
              <a:t> (participants’ desire to pay less tax), </a:t>
            </a:r>
            <a:r>
              <a:rPr lang="en-GB" i="1" dirty="0"/>
              <a:t>SURV</a:t>
            </a:r>
            <a:r>
              <a:rPr lang="en-GB" dirty="0"/>
              <a:t> (participants’ need to survive), and </a:t>
            </a:r>
            <a:r>
              <a:rPr lang="en-GB" i="1" dirty="0"/>
              <a:t>TOMJ</a:t>
            </a:r>
            <a:r>
              <a:rPr lang="en-GB" dirty="0"/>
              <a:t> (time spent on main job/business activity). </a:t>
            </a:r>
          </a:p>
          <a:p>
            <a:pPr>
              <a:buFont typeface="Arial" panose="020B0604020202020204" pitchFamily="34" charset="0"/>
              <a:buChar char="•"/>
            </a:pPr>
            <a:r>
              <a:rPr lang="en-GB" dirty="0"/>
              <a:t>All factors except AUTO, have the expected sign. This means that an increase in the size of any factor except AUTO, will lead to an increase in the size of the informal economy in Nigeria. </a:t>
            </a:r>
          </a:p>
          <a:p>
            <a:pPr>
              <a:buFont typeface="Arial" panose="020B0604020202020204" pitchFamily="34" charset="0"/>
              <a:buChar char="•"/>
            </a:pPr>
            <a:r>
              <a:rPr lang="en-GB" dirty="0"/>
              <a:t>Specifically, a unit rise in unemployment, corruption, tax avoidance, survival, and time on main job trigger a 0.094, 0.172, 0.075, 0.219, and 0.039 percentage point expansion, respectively. </a:t>
            </a:r>
          </a:p>
          <a:p>
            <a:pPr>
              <a:buFont typeface="Arial" panose="020B0604020202020204" pitchFamily="34" charset="0"/>
              <a:buChar char="•"/>
            </a:pPr>
            <a:r>
              <a:rPr lang="en-GB" dirty="0"/>
              <a:t>The biggest influence comes from the need for survival, as hypothesised: economic crisis pushes individuals into the informal economy. </a:t>
            </a:r>
          </a:p>
          <a:p>
            <a:pPr lvl="1">
              <a:buFont typeface="Arial" panose="020B0604020202020204" pitchFamily="34" charset="0"/>
              <a:buChar char="•"/>
            </a:pPr>
            <a:r>
              <a:rPr lang="en-GB" b="1" dirty="0"/>
              <a:t>This thus confirm our first hypothesis, H1: survival reason (necessity entrepreneurship) is a driver of business start-ups in the Nigeria informal economy during economic</a:t>
            </a:r>
            <a:endParaRPr lang="en-GB" dirty="0"/>
          </a:p>
        </p:txBody>
      </p:sp>
    </p:spTree>
    <p:extLst>
      <p:ext uri="{BB962C8B-B14F-4D97-AF65-F5344CB8AC3E}">
        <p14:creationId xmlns:p14="http://schemas.microsoft.com/office/powerpoint/2010/main" val="3693361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D15CA-BA49-41F3-AD17-B421D07BE0B8}"/>
              </a:ext>
            </a:extLst>
          </p:cNvPr>
          <p:cNvSpPr>
            <a:spLocks noGrp="1"/>
          </p:cNvSpPr>
          <p:nvPr>
            <p:ph type="title"/>
          </p:nvPr>
        </p:nvSpPr>
        <p:spPr>
          <a:xfrm>
            <a:off x="1371600" y="398834"/>
            <a:ext cx="9601200" cy="591766"/>
          </a:xfrm>
        </p:spPr>
        <p:txBody>
          <a:bodyPr>
            <a:normAutofit fontScale="90000"/>
          </a:bodyPr>
          <a:lstStyle/>
          <a:p>
            <a:r>
              <a:rPr lang="en-GB" dirty="0"/>
              <a:t>Discussion &amp; contributions</a:t>
            </a:r>
          </a:p>
        </p:txBody>
      </p:sp>
      <p:sp>
        <p:nvSpPr>
          <p:cNvPr id="3" name="Content Placeholder 2">
            <a:extLst>
              <a:ext uri="{FF2B5EF4-FFF2-40B4-BE49-F238E27FC236}">
                <a16:creationId xmlns:a16="http://schemas.microsoft.com/office/drawing/2014/main" id="{094F9224-6F5B-488B-914A-2DEF38C066F2}"/>
              </a:ext>
            </a:extLst>
          </p:cNvPr>
          <p:cNvSpPr>
            <a:spLocks noGrp="1"/>
          </p:cNvSpPr>
          <p:nvPr>
            <p:ph idx="1"/>
          </p:nvPr>
        </p:nvSpPr>
        <p:spPr>
          <a:xfrm>
            <a:off x="1079770" y="990601"/>
            <a:ext cx="8959176" cy="5244830"/>
          </a:xfrm>
        </p:spPr>
        <p:txBody>
          <a:bodyPr>
            <a:normAutofit/>
          </a:bodyPr>
          <a:lstStyle/>
          <a:p>
            <a:pPr>
              <a:buFont typeface="Arial" panose="020B0604020202020204" pitchFamily="34" charset="0"/>
              <a:buChar char="•"/>
            </a:pPr>
            <a:r>
              <a:rPr lang="en-GB" dirty="0"/>
              <a:t>In magnitude, Survival is followed by Corruption. </a:t>
            </a:r>
          </a:p>
          <a:p>
            <a:pPr>
              <a:buFont typeface="Arial" panose="020B0604020202020204" pitchFamily="34" charset="0"/>
              <a:buChar char="•"/>
            </a:pPr>
            <a:r>
              <a:rPr lang="en-GB" dirty="0"/>
              <a:t>This confirms hypothesis 1b; H1b: pull factors (corruption, tax burden) are drivers of business creation and expansion in the Nigerian informal economy. </a:t>
            </a:r>
          </a:p>
          <a:p>
            <a:pPr>
              <a:buFont typeface="Arial" panose="020B0604020202020204" pitchFamily="34" charset="0"/>
              <a:buChar char="•"/>
            </a:pPr>
            <a:r>
              <a:rPr lang="en-GB" dirty="0"/>
              <a:t>In addition, the positive sign on </a:t>
            </a:r>
            <a:r>
              <a:rPr lang="en-GB" i="1" dirty="0"/>
              <a:t>TOMJ</a:t>
            </a:r>
            <a:r>
              <a:rPr lang="en-GB" dirty="0"/>
              <a:t> reflects entrepreneurial responses to a situation that individuals find themselves in, having initially been pushed there, </a:t>
            </a:r>
          </a:p>
          <a:p>
            <a:pPr>
              <a:buFont typeface="Arial" panose="020B0604020202020204" pitchFamily="34" charset="0"/>
              <a:buChar char="•"/>
            </a:pPr>
            <a:r>
              <a:rPr lang="en-GB" b="1" dirty="0"/>
              <a:t>and thus confirms hypothesis 2</a:t>
            </a:r>
            <a:r>
              <a:rPr lang="en-GB" dirty="0"/>
              <a:t>; H2: opportunity-seeking reasons (opportunity entrepreneurship) is a driver of the expansion of the Nigerian informal economy. </a:t>
            </a:r>
          </a:p>
          <a:p>
            <a:pPr>
              <a:buFont typeface="Arial" panose="020B0604020202020204" pitchFamily="34" charset="0"/>
              <a:buChar char="•"/>
            </a:pPr>
            <a:r>
              <a:rPr lang="en-GB" dirty="0"/>
              <a:t>These findings align with those of Williams and Williams (2012: 678) for deprived English neighbourhoods; that the ‘reality of entrepreneurial motivations [is that it] can change several times between the initial genesis of an idea and the launch of a business venture […hence, it is not] driven solely by perceptions of their originating condition’.</a:t>
            </a:r>
          </a:p>
        </p:txBody>
      </p:sp>
    </p:spTree>
    <p:extLst>
      <p:ext uri="{BB962C8B-B14F-4D97-AF65-F5344CB8AC3E}">
        <p14:creationId xmlns:p14="http://schemas.microsoft.com/office/powerpoint/2010/main" val="4096485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D15CA-BA49-41F3-AD17-B421D07BE0B8}"/>
              </a:ext>
            </a:extLst>
          </p:cNvPr>
          <p:cNvSpPr>
            <a:spLocks noGrp="1"/>
          </p:cNvSpPr>
          <p:nvPr>
            <p:ph type="title"/>
          </p:nvPr>
        </p:nvSpPr>
        <p:spPr>
          <a:xfrm>
            <a:off x="1371600" y="398834"/>
            <a:ext cx="9601200" cy="591766"/>
          </a:xfrm>
        </p:spPr>
        <p:txBody>
          <a:bodyPr>
            <a:normAutofit fontScale="90000"/>
          </a:bodyPr>
          <a:lstStyle/>
          <a:p>
            <a:r>
              <a:rPr lang="en-GB" dirty="0"/>
              <a:t>Discussion &amp; contributions</a:t>
            </a:r>
          </a:p>
        </p:txBody>
      </p:sp>
      <p:sp>
        <p:nvSpPr>
          <p:cNvPr id="3" name="Content Placeholder 2">
            <a:extLst>
              <a:ext uri="{FF2B5EF4-FFF2-40B4-BE49-F238E27FC236}">
                <a16:creationId xmlns:a16="http://schemas.microsoft.com/office/drawing/2014/main" id="{094F9224-6F5B-488B-914A-2DEF38C066F2}"/>
              </a:ext>
            </a:extLst>
          </p:cNvPr>
          <p:cNvSpPr>
            <a:spLocks noGrp="1"/>
          </p:cNvSpPr>
          <p:nvPr>
            <p:ph idx="1"/>
          </p:nvPr>
        </p:nvSpPr>
        <p:spPr>
          <a:xfrm>
            <a:off x="758757" y="990601"/>
            <a:ext cx="10340503" cy="5244830"/>
          </a:xfrm>
        </p:spPr>
        <p:txBody>
          <a:bodyPr>
            <a:normAutofit fontScale="92500" lnSpcReduction="10000"/>
          </a:bodyPr>
          <a:lstStyle/>
          <a:p>
            <a:pPr>
              <a:buFont typeface="Arial" panose="020B0604020202020204" pitchFamily="34" charset="0"/>
              <a:buChar char="•"/>
            </a:pPr>
            <a:r>
              <a:rPr lang="en-GB" dirty="0"/>
              <a:t>Finally, the negative sign on </a:t>
            </a:r>
            <a:r>
              <a:rPr lang="en-GB" i="1" dirty="0"/>
              <a:t>AUTO</a:t>
            </a:r>
            <a:r>
              <a:rPr lang="en-GB" dirty="0"/>
              <a:t> suggests that an increased desire for autonomy or self-employment leads to a decline in the size of the informal economy. </a:t>
            </a:r>
          </a:p>
          <a:p>
            <a:pPr>
              <a:buFont typeface="Arial" panose="020B0604020202020204" pitchFamily="34" charset="0"/>
              <a:buChar char="•"/>
            </a:pPr>
            <a:r>
              <a:rPr lang="en-GB" dirty="0"/>
              <a:t>At first glance this appears to be counter-intuitive, contradicting the established positive relationship in the literature (</a:t>
            </a:r>
            <a:r>
              <a:rPr lang="en-GB" dirty="0" err="1"/>
              <a:t>Gerxhani</a:t>
            </a:r>
            <a:r>
              <a:rPr lang="en-GB" dirty="0"/>
              <a:t>, 2004). </a:t>
            </a:r>
          </a:p>
          <a:p>
            <a:pPr>
              <a:buFont typeface="Arial" panose="020B0604020202020204" pitchFamily="34" charset="0"/>
              <a:buChar char="•"/>
            </a:pPr>
            <a:r>
              <a:rPr lang="en-GB" dirty="0"/>
              <a:t>However, in times of extreme economic difficulty, individuals need to prioritize Survival over Choice and Autonomy when making initial, critical, economic decisions. </a:t>
            </a:r>
          </a:p>
          <a:p>
            <a:pPr>
              <a:buFont typeface="Arial" panose="020B0604020202020204" pitchFamily="34" charset="0"/>
              <a:buChar char="•"/>
            </a:pPr>
            <a:r>
              <a:rPr lang="en-GB" dirty="0"/>
              <a:t>Thus, the push of survival dominates the pull of autonomy amongst our survey respondents, implying that a negative sign on autonomy is consistent with survival being our most important (push) factor for participation in the informal economy during economic crisis.</a:t>
            </a:r>
          </a:p>
          <a:p>
            <a:pPr>
              <a:buFont typeface="Arial" panose="020B0604020202020204" pitchFamily="34" charset="0"/>
              <a:buChar char="•"/>
            </a:pPr>
            <a:r>
              <a:rPr lang="en-GB" dirty="0"/>
              <a:t>These findings are consistent with those of Simón-Moya et al. (2016: 168) who note that, regarding SME survival in Spain, ‘Contrary to intuition or common sense, empirical results show that probability [sic] of firm survival for our sample was higher during crisis, when growth rates declined and unemployment rates rose rapidly’. </a:t>
            </a:r>
          </a:p>
          <a:p>
            <a:pPr>
              <a:buFont typeface="Arial" panose="020B0604020202020204" pitchFamily="34" charset="0"/>
              <a:buChar char="•"/>
            </a:pPr>
            <a:r>
              <a:rPr lang="en-GB" dirty="0"/>
              <a:t>We therefore conclude that, whilst not the dominant force, time on main job influences expansion of business in the informal economy, and </a:t>
            </a:r>
            <a:r>
              <a:rPr lang="en-GB" b="1" dirty="0"/>
              <a:t>thus confirm hypothesis 1b, H2b: pull factors (autonomy, time on main job etc) drive business expansion, entrepreneurship in the Nigerian informal economy</a:t>
            </a:r>
            <a:r>
              <a:rPr lang="en-GB" dirty="0"/>
              <a:t>.</a:t>
            </a:r>
          </a:p>
        </p:txBody>
      </p:sp>
    </p:spTree>
    <p:extLst>
      <p:ext uri="{BB962C8B-B14F-4D97-AF65-F5344CB8AC3E}">
        <p14:creationId xmlns:p14="http://schemas.microsoft.com/office/powerpoint/2010/main" val="558247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D15CA-BA49-41F3-AD17-B421D07BE0B8}"/>
              </a:ext>
            </a:extLst>
          </p:cNvPr>
          <p:cNvSpPr>
            <a:spLocks noGrp="1"/>
          </p:cNvSpPr>
          <p:nvPr>
            <p:ph type="title"/>
          </p:nvPr>
        </p:nvSpPr>
        <p:spPr>
          <a:xfrm>
            <a:off x="1371600" y="389106"/>
            <a:ext cx="9601200" cy="778213"/>
          </a:xfrm>
        </p:spPr>
        <p:txBody>
          <a:bodyPr>
            <a:normAutofit/>
          </a:bodyPr>
          <a:lstStyle/>
          <a:p>
            <a:r>
              <a:rPr lang="en-GB" dirty="0"/>
              <a:t>Conclusions</a:t>
            </a:r>
          </a:p>
        </p:txBody>
      </p:sp>
      <p:sp>
        <p:nvSpPr>
          <p:cNvPr id="3" name="Content Placeholder 2">
            <a:extLst>
              <a:ext uri="{FF2B5EF4-FFF2-40B4-BE49-F238E27FC236}">
                <a16:creationId xmlns:a16="http://schemas.microsoft.com/office/drawing/2014/main" id="{094F9224-6F5B-488B-914A-2DEF38C066F2}"/>
              </a:ext>
            </a:extLst>
          </p:cNvPr>
          <p:cNvSpPr>
            <a:spLocks noGrp="1"/>
          </p:cNvSpPr>
          <p:nvPr>
            <p:ph idx="1"/>
          </p:nvPr>
        </p:nvSpPr>
        <p:spPr>
          <a:xfrm>
            <a:off x="972766" y="1167318"/>
            <a:ext cx="10476688" cy="4756827"/>
          </a:xfrm>
        </p:spPr>
        <p:txBody>
          <a:bodyPr>
            <a:normAutofit fontScale="85000" lnSpcReduction="20000"/>
          </a:bodyPr>
          <a:lstStyle/>
          <a:p>
            <a:pPr>
              <a:buFont typeface="Arial" panose="020B0604020202020204" pitchFamily="34" charset="0"/>
              <a:buChar char="•"/>
            </a:pPr>
            <a:r>
              <a:rPr lang="en-GB" dirty="0"/>
              <a:t>Through this research we have sought to understand how economic crisis affects entrepreneurship in the informal economy, through the establishment of new businesses. We have also sought to understand whether these activities are merely short-term palliatives to economic crisis, or whether these start-ups become long-lived businesses. Our data, collected </a:t>
            </a:r>
            <a:r>
              <a:rPr lang="en-GB" i="1" dirty="0"/>
              <a:t>via</a:t>
            </a:r>
            <a:r>
              <a:rPr lang="en-GB" dirty="0"/>
              <a:t> a questionnaire administered across Nigeria, allow us to analyse empirically the impact of two periods of economic crisis – the SAP introduced in 1986 and the 2007-09 GEC.</a:t>
            </a:r>
          </a:p>
          <a:p>
            <a:pPr>
              <a:buFont typeface="Arial" panose="020B0604020202020204" pitchFamily="34" charset="0"/>
              <a:buChar char="•"/>
            </a:pPr>
            <a:r>
              <a:rPr lang="en-GB" dirty="0"/>
              <a:t>Our data indicate far more business start-ups in Nigeria’s informal economy during periods of economic crisis.</a:t>
            </a:r>
          </a:p>
          <a:p>
            <a:pPr>
              <a:buFont typeface="Arial" panose="020B0604020202020204" pitchFamily="34" charset="0"/>
              <a:buChar char="•"/>
            </a:pPr>
            <a:r>
              <a:rPr lang="en-GB" dirty="0"/>
              <a:t>We also find that a higher-than-average number of businesses established during the first economic crisis (SAP era) are still operating today. </a:t>
            </a:r>
          </a:p>
          <a:p>
            <a:pPr>
              <a:buFont typeface="Arial" panose="020B0604020202020204" pitchFamily="34" charset="0"/>
              <a:buChar char="•"/>
            </a:pPr>
            <a:r>
              <a:rPr lang="en-GB" dirty="0"/>
              <a:t>Our results indicate, first, that push factors dominate initial reasons for venturing into a business in the informal economy in Nigeria. However, other factors emerged over time to retain those businesses and individuals in the informal economy. </a:t>
            </a:r>
          </a:p>
          <a:p>
            <a:pPr>
              <a:buFont typeface="Arial" panose="020B0604020202020204" pitchFamily="34" charset="0"/>
              <a:buChar char="•"/>
            </a:pPr>
            <a:r>
              <a:rPr lang="en-GB" dirty="0"/>
              <a:t>Thus, we find clear evidence of these businesses’ longevity; with business survival rates showing peaks in informal economy entry at times when survival pressures were greatest. When faced with economic crisis, the informal economy offers not only a means of survival, but an environment for the flourishing of business activity that long outlasts the period of crisis.</a:t>
            </a:r>
          </a:p>
          <a:p>
            <a:pPr>
              <a:buFont typeface="Arial" panose="020B0604020202020204" pitchFamily="34" charset="0"/>
              <a:buChar char="•"/>
            </a:pPr>
            <a:r>
              <a:rPr lang="en-GB" dirty="0"/>
              <a:t>These findings offer important messages for policymakers. </a:t>
            </a:r>
          </a:p>
        </p:txBody>
      </p:sp>
    </p:spTree>
    <p:extLst>
      <p:ext uri="{BB962C8B-B14F-4D97-AF65-F5344CB8AC3E}">
        <p14:creationId xmlns:p14="http://schemas.microsoft.com/office/powerpoint/2010/main" val="1840762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212E-7134-4481-B7E1-280963E92151}"/>
              </a:ext>
            </a:extLst>
          </p:cNvPr>
          <p:cNvSpPr>
            <a:spLocks noGrp="1"/>
          </p:cNvSpPr>
          <p:nvPr>
            <p:ph type="title"/>
          </p:nvPr>
        </p:nvSpPr>
        <p:spPr>
          <a:xfrm>
            <a:off x="1024128" y="585216"/>
            <a:ext cx="9720072" cy="732838"/>
          </a:xfrm>
        </p:spPr>
        <p:txBody>
          <a:bodyPr/>
          <a:lstStyle/>
          <a:p>
            <a:r>
              <a:rPr lang="en-GB" dirty="0"/>
              <a:t>What this session is about</a:t>
            </a:r>
          </a:p>
        </p:txBody>
      </p:sp>
      <p:sp>
        <p:nvSpPr>
          <p:cNvPr id="3" name="Content Placeholder 2">
            <a:extLst>
              <a:ext uri="{FF2B5EF4-FFF2-40B4-BE49-F238E27FC236}">
                <a16:creationId xmlns:a16="http://schemas.microsoft.com/office/drawing/2014/main" id="{F78E56D6-2932-4ACA-B179-6E2547996435}"/>
              </a:ext>
            </a:extLst>
          </p:cNvPr>
          <p:cNvSpPr>
            <a:spLocks noGrp="1"/>
          </p:cNvSpPr>
          <p:nvPr>
            <p:ph idx="1"/>
          </p:nvPr>
        </p:nvSpPr>
        <p:spPr>
          <a:xfrm>
            <a:off x="1024128" y="1576137"/>
            <a:ext cx="8482337" cy="4291263"/>
          </a:xfrm>
        </p:spPr>
        <p:txBody>
          <a:bodyPr>
            <a:normAutofit/>
          </a:bodyPr>
          <a:lstStyle/>
          <a:p>
            <a:pPr>
              <a:buFontTx/>
              <a:buChar char="-"/>
            </a:pPr>
            <a:r>
              <a:rPr lang="en-GB" dirty="0"/>
              <a:t>To provide empirical evidence on economic crisis-entrepreneurship-informal economy nexus.</a:t>
            </a:r>
          </a:p>
          <a:p>
            <a:pPr>
              <a:buFontTx/>
              <a:buChar char="-"/>
            </a:pPr>
            <a:r>
              <a:rPr lang="en-GB" dirty="0"/>
              <a:t>To extend theory on economic crisis and entrepreneurship in the informal economy.</a:t>
            </a:r>
          </a:p>
          <a:p>
            <a:pPr marL="0" indent="0">
              <a:buNone/>
            </a:pPr>
            <a:r>
              <a:rPr lang="en-GB" dirty="0"/>
              <a:t>Specifically, to show that:</a:t>
            </a:r>
          </a:p>
          <a:p>
            <a:pPr marL="0" indent="0">
              <a:buNone/>
            </a:pPr>
            <a:r>
              <a:rPr lang="en-GB" dirty="0"/>
              <a:t>- More business ventures are created during economic crisis</a:t>
            </a:r>
          </a:p>
          <a:p>
            <a:pPr>
              <a:buFontTx/>
              <a:buChar char="-"/>
            </a:pPr>
            <a:r>
              <a:rPr lang="en-GB" dirty="0"/>
              <a:t>That the businesses created are not just stop gaps, but have longevity</a:t>
            </a:r>
          </a:p>
          <a:p>
            <a:pPr>
              <a:buFontTx/>
              <a:buChar char="-"/>
            </a:pPr>
            <a:r>
              <a:rPr lang="en-GB" dirty="0"/>
              <a:t>Policymakers can take advantage of it as another ammunition to stimulate the economy for growth, especially in countries of the Global South </a:t>
            </a:r>
          </a:p>
        </p:txBody>
      </p:sp>
    </p:spTree>
    <p:extLst>
      <p:ext uri="{BB962C8B-B14F-4D97-AF65-F5344CB8AC3E}">
        <p14:creationId xmlns:p14="http://schemas.microsoft.com/office/powerpoint/2010/main" val="2638580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D15CA-BA49-41F3-AD17-B421D07BE0B8}"/>
              </a:ext>
            </a:extLst>
          </p:cNvPr>
          <p:cNvSpPr>
            <a:spLocks noGrp="1"/>
          </p:cNvSpPr>
          <p:nvPr>
            <p:ph type="title"/>
          </p:nvPr>
        </p:nvSpPr>
        <p:spPr>
          <a:xfrm>
            <a:off x="1371600" y="685800"/>
            <a:ext cx="9601200" cy="850392"/>
          </a:xfrm>
        </p:spPr>
        <p:txBody>
          <a:bodyPr/>
          <a:lstStyle/>
          <a:p>
            <a:r>
              <a:rPr lang="en-GB" dirty="0"/>
              <a:t>Conclusions</a:t>
            </a:r>
          </a:p>
        </p:txBody>
      </p:sp>
      <p:sp>
        <p:nvSpPr>
          <p:cNvPr id="3" name="Content Placeholder 2">
            <a:extLst>
              <a:ext uri="{FF2B5EF4-FFF2-40B4-BE49-F238E27FC236}">
                <a16:creationId xmlns:a16="http://schemas.microsoft.com/office/drawing/2014/main" id="{094F9224-6F5B-488B-914A-2DEF38C066F2}"/>
              </a:ext>
            </a:extLst>
          </p:cNvPr>
          <p:cNvSpPr>
            <a:spLocks noGrp="1"/>
          </p:cNvSpPr>
          <p:nvPr>
            <p:ph idx="1"/>
          </p:nvPr>
        </p:nvSpPr>
        <p:spPr>
          <a:xfrm>
            <a:off x="1371600" y="1648326"/>
            <a:ext cx="9601200" cy="4219074"/>
          </a:xfrm>
        </p:spPr>
        <p:txBody>
          <a:bodyPr>
            <a:normAutofit/>
          </a:bodyPr>
          <a:lstStyle/>
          <a:p>
            <a:r>
              <a:rPr lang="en-US" dirty="0"/>
              <a:t>Thank you</a:t>
            </a:r>
          </a:p>
          <a:p>
            <a:endParaRPr lang="en-US" dirty="0"/>
          </a:p>
          <a:p>
            <a:r>
              <a:rPr lang="en-US" dirty="0"/>
              <a:t>Questions &amp; answers</a:t>
            </a:r>
          </a:p>
          <a:p>
            <a:endParaRPr lang="en-US" dirty="0"/>
          </a:p>
          <a:p>
            <a:endParaRPr lang="en-US" dirty="0"/>
          </a:p>
          <a:p>
            <a:r>
              <a:rPr lang="en-US" dirty="0"/>
              <a:t>Suggestions to improve the paper</a:t>
            </a:r>
            <a:endParaRPr lang="en-GB" dirty="0"/>
          </a:p>
        </p:txBody>
      </p:sp>
    </p:spTree>
    <p:extLst>
      <p:ext uri="{BB962C8B-B14F-4D97-AF65-F5344CB8AC3E}">
        <p14:creationId xmlns:p14="http://schemas.microsoft.com/office/powerpoint/2010/main" val="3886270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D15CA-BA49-41F3-AD17-B421D07BE0B8}"/>
              </a:ext>
            </a:extLst>
          </p:cNvPr>
          <p:cNvSpPr>
            <a:spLocks noGrp="1"/>
          </p:cNvSpPr>
          <p:nvPr>
            <p:ph type="title"/>
          </p:nvPr>
        </p:nvSpPr>
        <p:spPr>
          <a:xfrm>
            <a:off x="1371599" y="500975"/>
            <a:ext cx="9890449" cy="705255"/>
          </a:xfrm>
        </p:spPr>
        <p:txBody>
          <a:bodyPr>
            <a:noAutofit/>
          </a:bodyPr>
          <a:lstStyle/>
          <a:p>
            <a:r>
              <a:rPr lang="en-GB" sz="3200" dirty="0"/>
              <a:t>Introduction - </a:t>
            </a:r>
            <a:r>
              <a:rPr lang="en-GB" sz="2400" dirty="0"/>
              <a:t>Economic crisis, entrepreneurship &amp; the informal economy</a:t>
            </a:r>
          </a:p>
        </p:txBody>
      </p:sp>
      <p:sp>
        <p:nvSpPr>
          <p:cNvPr id="3" name="Content Placeholder 2">
            <a:extLst>
              <a:ext uri="{FF2B5EF4-FFF2-40B4-BE49-F238E27FC236}">
                <a16:creationId xmlns:a16="http://schemas.microsoft.com/office/drawing/2014/main" id="{094F9224-6F5B-488B-914A-2DEF38C066F2}"/>
              </a:ext>
            </a:extLst>
          </p:cNvPr>
          <p:cNvSpPr>
            <a:spLocks noGrp="1"/>
          </p:cNvSpPr>
          <p:nvPr>
            <p:ph idx="1"/>
          </p:nvPr>
        </p:nvSpPr>
        <p:spPr>
          <a:xfrm>
            <a:off x="1082351" y="1206229"/>
            <a:ext cx="9890449" cy="5150795"/>
          </a:xfrm>
        </p:spPr>
        <p:txBody>
          <a:bodyPr>
            <a:normAutofit fontScale="85000" lnSpcReduction="20000"/>
          </a:bodyPr>
          <a:lstStyle/>
          <a:p>
            <a:r>
              <a:rPr lang="en-US" dirty="0"/>
              <a:t>Economic crisis:</a:t>
            </a:r>
          </a:p>
          <a:p>
            <a:pPr lvl="1"/>
            <a:r>
              <a:rPr lang="en-US" dirty="0"/>
              <a:t>Rising in frequency and intensity. I</a:t>
            </a:r>
            <a:r>
              <a:rPr lang="en-GB" dirty="0"/>
              <a:t>n this research, it refers to periods of negative economic growth, otherwise called ‘recession’; </a:t>
            </a:r>
          </a:p>
          <a:p>
            <a:pPr lvl="1"/>
            <a:r>
              <a:rPr lang="en-GB" dirty="0"/>
              <a:t>a period in the economic cycle characterised by falling outputs, commodity prices, financial flows, trade, capital and aids flows, and a rising unemployment, government austerity measures etc (</a:t>
            </a:r>
            <a:r>
              <a:rPr lang="en-GB" dirty="0" err="1"/>
              <a:t>Stavropoulou</a:t>
            </a:r>
            <a:r>
              <a:rPr lang="en-GB" dirty="0"/>
              <a:t> and Jones, 2013). </a:t>
            </a:r>
          </a:p>
          <a:p>
            <a:pPr lvl="1"/>
            <a:r>
              <a:rPr lang="en-GB" dirty="0"/>
              <a:t>Generally, periods of economic crisis are characterised by large and growing informal economy.</a:t>
            </a:r>
            <a:endParaRPr lang="en-US" dirty="0"/>
          </a:p>
          <a:p>
            <a:r>
              <a:rPr lang="en-US" dirty="0"/>
              <a:t>Entrepreneurship</a:t>
            </a:r>
          </a:p>
          <a:p>
            <a:pPr lvl="1"/>
            <a:r>
              <a:rPr lang="en-GB" dirty="0"/>
              <a:t>Neoliberal-Modern-city-influenced policies have increased challenges for small businesses, and pushed many into setting-up business ventures in the informal economy, with many remaining in businesses for a long time - longevity.</a:t>
            </a:r>
          </a:p>
          <a:p>
            <a:pPr lvl="1"/>
            <a:r>
              <a:rPr lang="en-GB" dirty="0"/>
              <a:t>Entrepreneurs are</a:t>
            </a:r>
            <a:r>
              <a:rPr lang="en-GB" i="1" dirty="0"/>
              <a:t> </a:t>
            </a:r>
            <a:r>
              <a:rPr lang="en-GB" dirty="0"/>
              <a:t>self-employed</a:t>
            </a:r>
            <a:r>
              <a:rPr lang="en-GB" i="1" dirty="0"/>
              <a:t> </a:t>
            </a:r>
            <a:r>
              <a:rPr lang="en-GB" dirty="0"/>
              <a:t>individuals who start a new business. Williams and </a:t>
            </a:r>
            <a:r>
              <a:rPr lang="en-GB" dirty="0" err="1"/>
              <a:t>Nadin</a:t>
            </a:r>
            <a:r>
              <a:rPr lang="en-GB" dirty="0"/>
              <a:t> (2010: 362-363) define informal entrepreneur as ‘someone actively involved in starting a business or is the owner/manager of a business that is less than 42 months old’. This makes the age of a business venture important when deciding whether the owner is an entrepreneur or otherwise.</a:t>
            </a:r>
          </a:p>
          <a:p>
            <a:pPr lvl="1"/>
            <a:r>
              <a:rPr lang="en-GB" dirty="0"/>
              <a:t>Moreover, we are interested in business </a:t>
            </a:r>
            <a:r>
              <a:rPr lang="en-GB" i="1" dirty="0"/>
              <a:t>longevity</a:t>
            </a:r>
            <a:r>
              <a:rPr lang="en-GB" dirty="0"/>
              <a:t>. Reflecting on Schumpeter’s words, convention puts the transition from entrepreneurship to running a business at 42 months (GEM, 2020). </a:t>
            </a:r>
            <a:endParaRPr lang="en-US" dirty="0"/>
          </a:p>
          <a:p>
            <a:r>
              <a:rPr lang="en-US" dirty="0"/>
              <a:t>Informal economy:</a:t>
            </a:r>
          </a:p>
          <a:p>
            <a:pPr lvl="1"/>
            <a:r>
              <a:rPr lang="en-US" dirty="0"/>
              <a:t>T</a:t>
            </a:r>
            <a:r>
              <a:rPr lang="en-GB" dirty="0"/>
              <a:t>he informal economy involves the production of legal goods and services (i.e. excluding narcotics etc.), which contributes to total economic activity in a country, but lie outside the purview or capture of official statistics (synonyms in the literature include ‘unreported economy’ and ‘untaxed economy’). </a:t>
            </a:r>
          </a:p>
          <a:p>
            <a:pPr lvl="1"/>
            <a:r>
              <a:rPr lang="en-GB" dirty="0"/>
              <a:t>Such economic activity includes ‘all income-earning activities that are not regulated by the state in social environments where similar activities are regulated’ (Castells and </a:t>
            </a:r>
            <a:r>
              <a:rPr lang="en-GB" dirty="0" err="1"/>
              <a:t>Portes</a:t>
            </a:r>
            <a:r>
              <a:rPr lang="en-GB" dirty="0"/>
              <a:t>, 1989: 12)</a:t>
            </a:r>
          </a:p>
          <a:p>
            <a:pPr lvl="1"/>
            <a:r>
              <a:rPr lang="en-US" dirty="0"/>
              <a:t>The informal economy ‘comprises more than half of the global </a:t>
            </a:r>
            <a:r>
              <a:rPr lang="en-US" dirty="0" err="1"/>
              <a:t>labour</a:t>
            </a:r>
            <a:r>
              <a:rPr lang="en-US" dirty="0"/>
              <a:t> force and more than 90% of Micro and Small Enterprises (MSEs) worldwide.</a:t>
            </a:r>
          </a:p>
        </p:txBody>
      </p:sp>
    </p:spTree>
    <p:extLst>
      <p:ext uri="{BB962C8B-B14F-4D97-AF65-F5344CB8AC3E}">
        <p14:creationId xmlns:p14="http://schemas.microsoft.com/office/powerpoint/2010/main" val="131746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D15CA-BA49-41F3-AD17-B421D07BE0B8}"/>
              </a:ext>
            </a:extLst>
          </p:cNvPr>
          <p:cNvSpPr>
            <a:spLocks noGrp="1"/>
          </p:cNvSpPr>
          <p:nvPr>
            <p:ph type="title"/>
          </p:nvPr>
        </p:nvSpPr>
        <p:spPr>
          <a:xfrm>
            <a:off x="1371600" y="260604"/>
            <a:ext cx="9890449" cy="850392"/>
          </a:xfrm>
        </p:spPr>
        <p:txBody>
          <a:bodyPr>
            <a:noAutofit/>
          </a:bodyPr>
          <a:lstStyle/>
          <a:p>
            <a:r>
              <a:rPr lang="en-GB" sz="2400" dirty="0"/>
              <a:t>Economic crisis, entrepreneurship &amp; the informal economy –</a:t>
            </a:r>
            <a:r>
              <a:rPr lang="en-GB" sz="2000" dirty="0"/>
              <a:t> what we know so far</a:t>
            </a:r>
          </a:p>
        </p:txBody>
      </p:sp>
      <p:sp>
        <p:nvSpPr>
          <p:cNvPr id="3" name="Content Placeholder 2">
            <a:extLst>
              <a:ext uri="{FF2B5EF4-FFF2-40B4-BE49-F238E27FC236}">
                <a16:creationId xmlns:a16="http://schemas.microsoft.com/office/drawing/2014/main" id="{094F9224-6F5B-488B-914A-2DEF38C066F2}"/>
              </a:ext>
            </a:extLst>
          </p:cNvPr>
          <p:cNvSpPr>
            <a:spLocks noGrp="1"/>
          </p:cNvSpPr>
          <p:nvPr>
            <p:ph idx="1"/>
          </p:nvPr>
        </p:nvSpPr>
        <p:spPr>
          <a:xfrm>
            <a:off x="1439694" y="943584"/>
            <a:ext cx="9075906" cy="5559854"/>
          </a:xfrm>
        </p:spPr>
        <p:txBody>
          <a:bodyPr>
            <a:normAutofit/>
          </a:bodyPr>
          <a:lstStyle/>
          <a:p>
            <a:pPr>
              <a:buFont typeface="Arial" panose="020B0604020202020204" pitchFamily="34" charset="0"/>
              <a:buChar char="•"/>
            </a:pPr>
            <a:r>
              <a:rPr lang="en-GB" dirty="0"/>
              <a:t>Economic crisis is known to permanently damage a country’s productivity, employment opportunities, cause severe inequality, and potentially drives people into the informal economy.</a:t>
            </a:r>
          </a:p>
          <a:p>
            <a:pPr>
              <a:buFont typeface="Arial" panose="020B0604020202020204" pitchFamily="34" charset="0"/>
              <a:buChar char="•"/>
            </a:pPr>
            <a:r>
              <a:rPr lang="en-GB" dirty="0"/>
              <a:t>World Bank (2022) notes that whilst economic crisis/recession affects all citizens, worse hit are the low-skilled workers, who take about a decade to recover from the effect of economic recession.</a:t>
            </a:r>
          </a:p>
          <a:p>
            <a:pPr>
              <a:buFont typeface="Arial" panose="020B0604020202020204" pitchFamily="34" charset="0"/>
              <a:buChar char="•"/>
            </a:pPr>
            <a:r>
              <a:rPr lang="en-GB" dirty="0"/>
              <a:t>The informal economy plays a critical role during periods of economic crisis. It is countercyclical and acts as excess labour buffer, especially in countries of the Global South (</a:t>
            </a:r>
            <a:r>
              <a:rPr lang="en-GB" dirty="0" err="1"/>
              <a:t>Galí</a:t>
            </a:r>
            <a:r>
              <a:rPr lang="en-GB" dirty="0"/>
              <a:t> and Kucera, 2003; </a:t>
            </a:r>
            <a:r>
              <a:rPr lang="en-GB" dirty="0" err="1"/>
              <a:t>Konon</a:t>
            </a:r>
            <a:r>
              <a:rPr lang="en-GB" dirty="0"/>
              <a:t> et al., 2018).</a:t>
            </a:r>
          </a:p>
          <a:p>
            <a:pPr>
              <a:buFont typeface="Arial" panose="020B0604020202020204" pitchFamily="34" charset="0"/>
              <a:buChar char="•"/>
            </a:pPr>
            <a:r>
              <a:rPr lang="en-GB" dirty="0"/>
              <a:t>It offers the only viable alternative to formal employment (</a:t>
            </a:r>
            <a:r>
              <a:rPr lang="en-GB" dirty="0" err="1"/>
              <a:t>Xaba</a:t>
            </a:r>
            <a:r>
              <a:rPr lang="en-GB" dirty="0"/>
              <a:t> et al., 2002).</a:t>
            </a:r>
          </a:p>
          <a:p>
            <a:pPr>
              <a:buFont typeface="Arial" panose="020B0604020202020204" pitchFamily="34" charset="0"/>
              <a:buChar char="•"/>
            </a:pPr>
            <a:r>
              <a:rPr lang="en-GB" dirty="0"/>
              <a:t>Workers in the formal (public and private) economy who are affected, especially in countries with limited welfare systems, are likely to face greater pressure to seek earning opportunities in the informal economy (Becker, 2004; Hart, 2012). </a:t>
            </a:r>
          </a:p>
        </p:txBody>
      </p:sp>
    </p:spTree>
    <p:extLst>
      <p:ext uri="{BB962C8B-B14F-4D97-AF65-F5344CB8AC3E}">
        <p14:creationId xmlns:p14="http://schemas.microsoft.com/office/powerpoint/2010/main" val="3225012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D15CA-BA49-41F3-AD17-B421D07BE0B8}"/>
              </a:ext>
            </a:extLst>
          </p:cNvPr>
          <p:cNvSpPr>
            <a:spLocks noGrp="1"/>
          </p:cNvSpPr>
          <p:nvPr>
            <p:ph type="title"/>
          </p:nvPr>
        </p:nvSpPr>
        <p:spPr>
          <a:xfrm>
            <a:off x="1371599" y="685800"/>
            <a:ext cx="9890449" cy="559340"/>
          </a:xfrm>
        </p:spPr>
        <p:txBody>
          <a:bodyPr>
            <a:noAutofit/>
          </a:bodyPr>
          <a:lstStyle/>
          <a:p>
            <a:r>
              <a:rPr lang="en-GB" sz="2400" dirty="0"/>
              <a:t>Economic crisis, entrepreneurship &amp; the informal economy –</a:t>
            </a:r>
            <a:r>
              <a:rPr lang="en-GB" sz="2000" dirty="0"/>
              <a:t> what we know so far</a:t>
            </a:r>
          </a:p>
        </p:txBody>
      </p:sp>
      <p:sp>
        <p:nvSpPr>
          <p:cNvPr id="3" name="Content Placeholder 2">
            <a:extLst>
              <a:ext uri="{FF2B5EF4-FFF2-40B4-BE49-F238E27FC236}">
                <a16:creationId xmlns:a16="http://schemas.microsoft.com/office/drawing/2014/main" id="{094F9224-6F5B-488B-914A-2DEF38C066F2}"/>
              </a:ext>
            </a:extLst>
          </p:cNvPr>
          <p:cNvSpPr>
            <a:spLocks noGrp="1"/>
          </p:cNvSpPr>
          <p:nvPr>
            <p:ph idx="1"/>
          </p:nvPr>
        </p:nvSpPr>
        <p:spPr>
          <a:xfrm>
            <a:off x="1371600" y="1245140"/>
            <a:ext cx="9601200" cy="5214026"/>
          </a:xfrm>
        </p:spPr>
        <p:txBody>
          <a:bodyPr>
            <a:normAutofit fontScale="92500" lnSpcReduction="10000"/>
          </a:bodyPr>
          <a:lstStyle/>
          <a:p>
            <a:pPr>
              <a:buFont typeface="Arial" panose="020B0604020202020204" pitchFamily="34" charset="0"/>
              <a:buChar char="•"/>
            </a:pPr>
            <a:r>
              <a:rPr lang="en-GB" dirty="0"/>
              <a:t>Most individuals/businesses pushed into the informal economy during economic crisis often continue in the informal economy, at least partly, even after the economic crisis (Bureau and Fendt, 2011). </a:t>
            </a:r>
          </a:p>
          <a:p>
            <a:pPr>
              <a:buFont typeface="Arial" panose="020B0604020202020204" pitchFamily="34" charset="0"/>
              <a:buChar char="•"/>
            </a:pPr>
            <a:r>
              <a:rPr lang="en-GB" dirty="0"/>
              <a:t>Why? Need for further theorising, especially in developing country context. Important questions:</a:t>
            </a:r>
          </a:p>
          <a:p>
            <a:pPr lvl="1">
              <a:buFont typeface="Arial" panose="020B0604020202020204" pitchFamily="34" charset="0"/>
              <a:buChar char="•"/>
            </a:pPr>
            <a:r>
              <a:rPr lang="en-GB" dirty="0"/>
              <a:t>If individuals were initially pushed into the informal economy (survival or necessity motives), what is their reason for continuing in the informal economy? </a:t>
            </a:r>
          </a:p>
          <a:p>
            <a:pPr lvl="1">
              <a:buFont typeface="Arial" panose="020B0604020202020204" pitchFamily="34" charset="0"/>
              <a:buChar char="•"/>
            </a:pPr>
            <a:r>
              <a:rPr lang="en-GB" dirty="0"/>
              <a:t>Do their operations in the informal economy, and in particular, the way they have managed the economic crisis and policy-related challenges enabled them to develop entrepreneurial qualities? </a:t>
            </a:r>
          </a:p>
          <a:p>
            <a:pPr lvl="1">
              <a:buFont typeface="Arial" panose="020B0604020202020204" pitchFamily="34" charset="0"/>
              <a:buChar char="•"/>
            </a:pPr>
            <a:r>
              <a:rPr lang="en-GB" dirty="0"/>
              <a:t>Are individuals who enter into the informal economy for survival reasons (necessity entrepreneurs) able to transition to opportunity-seeking entrepreneurs?</a:t>
            </a:r>
          </a:p>
          <a:p>
            <a:pPr>
              <a:buFont typeface="Arial" panose="020B0604020202020204" pitchFamily="34" charset="0"/>
              <a:buChar char="•"/>
            </a:pPr>
            <a:r>
              <a:rPr lang="en-US" dirty="0"/>
              <a:t>Further, research in this area has focused on developed, ex-communist and emerging economies (Williams and </a:t>
            </a:r>
            <a:r>
              <a:rPr lang="en-US" dirty="0" err="1"/>
              <a:t>Nadin</a:t>
            </a:r>
            <a:r>
              <a:rPr lang="en-US" dirty="0"/>
              <a:t>, 2010) – less attention has been paid to understanding the entrepreneurial nature of economic activity in the informal economy of developing countries.</a:t>
            </a:r>
          </a:p>
          <a:p>
            <a:pPr>
              <a:buFont typeface="Arial" panose="020B0604020202020204" pitchFamily="34" charset="0"/>
              <a:buChar char="•"/>
            </a:pPr>
            <a:r>
              <a:rPr lang="en-US" dirty="0"/>
              <a:t>Yet, in developing countries the informal economy is relatively large: </a:t>
            </a:r>
          </a:p>
          <a:p>
            <a:pPr lvl="1">
              <a:buFont typeface="Arial" panose="020B0604020202020204" pitchFamily="34" charset="0"/>
              <a:buChar char="•"/>
            </a:pPr>
            <a:r>
              <a:rPr lang="en-US" dirty="0"/>
              <a:t>89% of the </a:t>
            </a:r>
            <a:r>
              <a:rPr lang="en-US" dirty="0" err="1"/>
              <a:t>labour</a:t>
            </a:r>
            <a:r>
              <a:rPr lang="en-US" dirty="0"/>
              <a:t> force in Ghana, over 50% of the </a:t>
            </a:r>
            <a:r>
              <a:rPr lang="en-US" dirty="0" err="1"/>
              <a:t>labour</a:t>
            </a:r>
            <a:r>
              <a:rPr lang="en-US" dirty="0"/>
              <a:t> force in Kenya and Uganda, and 43% of urban employment in South Africa and Zambia (</a:t>
            </a:r>
            <a:r>
              <a:rPr lang="en-US" dirty="0" err="1"/>
              <a:t>Xaba</a:t>
            </a:r>
            <a:r>
              <a:rPr lang="en-US" dirty="0"/>
              <a:t> et al., 2002); 93% of all new jobs created in Africa in the 1990s (Chen, 2001; </a:t>
            </a:r>
            <a:r>
              <a:rPr lang="en-US" dirty="0" err="1"/>
              <a:t>Verick</a:t>
            </a:r>
            <a:r>
              <a:rPr lang="en-US" dirty="0"/>
              <a:t>, 2006). (Rivera-Santos et al., 2015)</a:t>
            </a:r>
          </a:p>
        </p:txBody>
      </p:sp>
    </p:spTree>
    <p:extLst>
      <p:ext uri="{BB962C8B-B14F-4D97-AF65-F5344CB8AC3E}">
        <p14:creationId xmlns:p14="http://schemas.microsoft.com/office/powerpoint/2010/main" val="1133653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D15CA-BA49-41F3-AD17-B421D07BE0B8}"/>
              </a:ext>
            </a:extLst>
          </p:cNvPr>
          <p:cNvSpPr>
            <a:spLocks noGrp="1"/>
          </p:cNvSpPr>
          <p:nvPr>
            <p:ph type="title"/>
          </p:nvPr>
        </p:nvSpPr>
        <p:spPr>
          <a:xfrm>
            <a:off x="1371600" y="260604"/>
            <a:ext cx="9601200" cy="551159"/>
          </a:xfrm>
        </p:spPr>
        <p:txBody>
          <a:bodyPr>
            <a:normAutofit fontScale="90000"/>
          </a:bodyPr>
          <a:lstStyle/>
          <a:p>
            <a:r>
              <a:rPr lang="en-GB" dirty="0"/>
              <a:t>The Gap - </a:t>
            </a:r>
            <a:r>
              <a:rPr lang="en-GB" sz="2700" dirty="0"/>
              <a:t>Economic crisis, entrepreneurship &amp; the informal economy</a:t>
            </a:r>
          </a:p>
        </p:txBody>
      </p:sp>
      <p:sp>
        <p:nvSpPr>
          <p:cNvPr id="3" name="Content Placeholder 2">
            <a:extLst>
              <a:ext uri="{FF2B5EF4-FFF2-40B4-BE49-F238E27FC236}">
                <a16:creationId xmlns:a16="http://schemas.microsoft.com/office/drawing/2014/main" id="{094F9224-6F5B-488B-914A-2DEF38C066F2}"/>
              </a:ext>
            </a:extLst>
          </p:cNvPr>
          <p:cNvSpPr>
            <a:spLocks noGrp="1"/>
          </p:cNvSpPr>
          <p:nvPr>
            <p:ph idx="1"/>
          </p:nvPr>
        </p:nvSpPr>
        <p:spPr>
          <a:xfrm>
            <a:off x="1371600" y="811763"/>
            <a:ext cx="9601200" cy="5199931"/>
          </a:xfrm>
        </p:spPr>
        <p:txBody>
          <a:bodyPr>
            <a:normAutofit fontScale="92500" lnSpcReduction="20000"/>
          </a:bodyPr>
          <a:lstStyle/>
          <a:p>
            <a:pPr>
              <a:buFont typeface="Arial" panose="020B0604020202020204" pitchFamily="34" charset="0"/>
              <a:buChar char="•"/>
            </a:pPr>
            <a:r>
              <a:rPr lang="en-GB" dirty="0"/>
              <a:t>Moreover, economic crisis and the informal economy have been discussed via the lens of capitalism. </a:t>
            </a:r>
          </a:p>
          <a:p>
            <a:pPr>
              <a:buFont typeface="Arial" panose="020B0604020202020204" pitchFamily="34" charset="0"/>
              <a:buChar char="•"/>
            </a:pPr>
            <a:r>
              <a:rPr lang="en-GB" dirty="0"/>
              <a:t>Hart (2012, p.1) refers to it as the dominant economic thought of “state management of the economy and the market decades of one-world capitalism” of the 1970s through to the 2008 financial crisis. </a:t>
            </a:r>
          </a:p>
          <a:p>
            <a:pPr>
              <a:buFont typeface="Arial" panose="020B0604020202020204" pitchFamily="34" charset="0"/>
              <a:buChar char="•"/>
            </a:pPr>
            <a:r>
              <a:rPr lang="en-GB" dirty="0"/>
              <a:t>Arguably, the neoliberal ideology which started as privatisation of public interest has now added to it a mixture of power and money, and the free market system has become both the cause and major culprit. </a:t>
            </a:r>
          </a:p>
          <a:p>
            <a:pPr>
              <a:buFont typeface="Arial" panose="020B0604020202020204" pitchFamily="34" charset="0"/>
              <a:buChar char="•"/>
            </a:pPr>
            <a:r>
              <a:rPr lang="en-GB" dirty="0"/>
              <a:t>This has led to the informalisation of the world, brought about the collapse of state controls over the economy, and in particular the national capitalism that was the hallmark of the twentieth century, but is now gradually crumbling. </a:t>
            </a:r>
          </a:p>
          <a:p>
            <a:pPr>
              <a:buFont typeface="Arial" panose="020B0604020202020204" pitchFamily="34" charset="0"/>
              <a:buChar char="•"/>
            </a:pPr>
            <a:r>
              <a:rPr lang="en-GB" dirty="0"/>
              <a:t>Capital accumulation channel may provide anecdotal explanation to why there is longevity for business ventures set-up in the informal economy during economic crisis, but this needs empirical validation. Moreover, the jury is still out on developing countries, where a high proportion of the citizens operate in the informal economy without necessarily having the resources to accumulate capital. Thus, there is need for theorising developing country experience. </a:t>
            </a:r>
          </a:p>
          <a:p>
            <a:pPr>
              <a:buFont typeface="Arial" panose="020B0604020202020204" pitchFamily="34" charset="0"/>
              <a:buChar char="•"/>
            </a:pPr>
            <a:r>
              <a:rPr lang="en-GB" dirty="0"/>
              <a:t>Our paper contributes to this area using cross section data collected over a decade from Nigeria at five irregular intervals</a:t>
            </a:r>
            <a:r>
              <a:rPr lang="en-US" dirty="0"/>
              <a:t>.</a:t>
            </a:r>
          </a:p>
        </p:txBody>
      </p:sp>
    </p:spTree>
    <p:extLst>
      <p:ext uri="{BB962C8B-B14F-4D97-AF65-F5344CB8AC3E}">
        <p14:creationId xmlns:p14="http://schemas.microsoft.com/office/powerpoint/2010/main" val="1507761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D15CA-BA49-41F3-AD17-B421D07BE0B8}"/>
              </a:ext>
            </a:extLst>
          </p:cNvPr>
          <p:cNvSpPr>
            <a:spLocks noGrp="1"/>
          </p:cNvSpPr>
          <p:nvPr>
            <p:ph type="title"/>
          </p:nvPr>
        </p:nvSpPr>
        <p:spPr>
          <a:xfrm>
            <a:off x="1371600" y="443204"/>
            <a:ext cx="9601200" cy="519834"/>
          </a:xfrm>
        </p:spPr>
        <p:txBody>
          <a:bodyPr>
            <a:normAutofit/>
          </a:bodyPr>
          <a:lstStyle/>
          <a:p>
            <a:r>
              <a:rPr lang="en-GB" sz="3200" dirty="0"/>
              <a:t>Theory and methods – filling the gaps</a:t>
            </a:r>
          </a:p>
        </p:txBody>
      </p:sp>
      <p:sp>
        <p:nvSpPr>
          <p:cNvPr id="3" name="Content Placeholder 2">
            <a:extLst>
              <a:ext uri="{FF2B5EF4-FFF2-40B4-BE49-F238E27FC236}">
                <a16:creationId xmlns:a16="http://schemas.microsoft.com/office/drawing/2014/main" id="{094F9224-6F5B-488B-914A-2DEF38C066F2}"/>
              </a:ext>
            </a:extLst>
          </p:cNvPr>
          <p:cNvSpPr>
            <a:spLocks noGrp="1"/>
          </p:cNvSpPr>
          <p:nvPr>
            <p:ph idx="1"/>
          </p:nvPr>
        </p:nvSpPr>
        <p:spPr>
          <a:xfrm>
            <a:off x="856034" y="963039"/>
            <a:ext cx="10116766" cy="5451758"/>
          </a:xfrm>
        </p:spPr>
        <p:txBody>
          <a:bodyPr>
            <a:normAutofit fontScale="92500" lnSpcReduction="20000"/>
          </a:bodyPr>
          <a:lstStyle/>
          <a:p>
            <a:pPr lvl="1"/>
            <a:r>
              <a:rPr lang="en-GB" dirty="0"/>
              <a:t>The push/necessity and pull/opportunity entrepreneurship theories adopted and extended. </a:t>
            </a:r>
          </a:p>
          <a:p>
            <a:pPr lvl="1"/>
            <a:r>
              <a:rPr lang="en-GB" dirty="0"/>
              <a:t>Push and pull concepts: individuals working for themselves in the informal economy (pull) and those working for someone else (push); those from better-off communities (pull) and those from deprived communities (push); developed countries (pull) and developing countries (push); women (push) and men (pull) (Williams et al., 2015: 297; Williams and Williams, 2012). </a:t>
            </a:r>
          </a:p>
          <a:p>
            <a:pPr lvl="1"/>
            <a:r>
              <a:rPr lang="en-GB" dirty="0"/>
              <a:t>By linking crisis to informality, we are also extending research on poverty alleviation as a motivation for entrepreneurial activity (Alvarez and Barney, 2014; Sutter et al., 2019). </a:t>
            </a:r>
          </a:p>
          <a:p>
            <a:pPr lvl="1"/>
            <a:r>
              <a:rPr lang="en-GB" dirty="0"/>
              <a:t>Our results thus offer new insights into the type of economic activity being undertaken by different displaced workers, following economic crises.</a:t>
            </a:r>
          </a:p>
          <a:p>
            <a:pPr marL="128016" lvl="1" indent="0">
              <a:buNone/>
            </a:pPr>
            <a:r>
              <a:rPr lang="en-GB" dirty="0"/>
              <a:t>Data.</a:t>
            </a:r>
          </a:p>
          <a:p>
            <a:pPr lvl="1"/>
            <a:r>
              <a:rPr lang="en-GB" dirty="0"/>
              <a:t>We employ survey data collected over a decade at five irregular points: 2012, 2017, 2019, 2021 and 2022.</a:t>
            </a:r>
          </a:p>
          <a:p>
            <a:pPr lvl="1"/>
            <a:r>
              <a:rPr lang="en-GB" dirty="0"/>
              <a:t>Moreover, we carry out in-depth analysis with the data collected in 2012 and 2021. </a:t>
            </a:r>
          </a:p>
          <a:p>
            <a:pPr lvl="1"/>
            <a:r>
              <a:rPr lang="en-GB" dirty="0"/>
              <a:t>2012 data was collected via a survey conducted across five of Nigeria’s six geopolitical zones over May-August 2012, using a structured questionnaire and stratified random sampling method. 641 sample achieved from both FIWON and non-FIWON workers. Data collected spanned both the SAP and global economic crises periods.  </a:t>
            </a:r>
          </a:p>
          <a:p>
            <a:pPr lvl="1"/>
            <a:r>
              <a:rPr lang="en-GB" dirty="0"/>
              <a:t>Unlike the 2012 nationwide survey, the 2019-2022 data collection took place only in Lagos – one of 36 states in Nigeria, but the fastest growing megacity and biggest commercial centre in Africa. </a:t>
            </a:r>
          </a:p>
          <a:p>
            <a:pPr lvl="1"/>
            <a:r>
              <a:rPr lang="en-GB" dirty="0"/>
              <a:t>The 2017, 2019 and 2021 surveys took place in at least 10 of the 20 local governments areas in Lagos, and generated a respective sample size of 600, 529, and 450. Using different literature defined criteria, with specific focus on generating data relevant for answering the questions raised in this research, the useable data generated from the respective sample includes 160 for 2017, 529 for 2019, and 256 from 2021. </a:t>
            </a:r>
          </a:p>
          <a:p>
            <a:pPr lvl="1"/>
            <a:r>
              <a:rPr lang="en-GB" dirty="0"/>
              <a:t>Finally, the 2022 survey saw us sample the entire 20 local government areas in Lagos state, generating a total of 1,725 responses. </a:t>
            </a:r>
          </a:p>
        </p:txBody>
      </p:sp>
    </p:spTree>
    <p:extLst>
      <p:ext uri="{BB962C8B-B14F-4D97-AF65-F5344CB8AC3E}">
        <p14:creationId xmlns:p14="http://schemas.microsoft.com/office/powerpoint/2010/main" val="2376489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D15CA-BA49-41F3-AD17-B421D07BE0B8}"/>
              </a:ext>
            </a:extLst>
          </p:cNvPr>
          <p:cNvSpPr>
            <a:spLocks noGrp="1"/>
          </p:cNvSpPr>
          <p:nvPr>
            <p:ph type="title"/>
          </p:nvPr>
        </p:nvSpPr>
        <p:spPr>
          <a:xfrm>
            <a:off x="1371600" y="428018"/>
            <a:ext cx="9601200" cy="642026"/>
          </a:xfrm>
        </p:spPr>
        <p:txBody>
          <a:bodyPr>
            <a:normAutofit/>
          </a:bodyPr>
          <a:lstStyle/>
          <a:p>
            <a:r>
              <a:rPr lang="en-GB" sz="3600" dirty="0"/>
              <a:t>filling the gap – research hypothesis</a:t>
            </a:r>
          </a:p>
        </p:txBody>
      </p:sp>
      <p:sp>
        <p:nvSpPr>
          <p:cNvPr id="3" name="Content Placeholder 2">
            <a:extLst>
              <a:ext uri="{FF2B5EF4-FFF2-40B4-BE49-F238E27FC236}">
                <a16:creationId xmlns:a16="http://schemas.microsoft.com/office/drawing/2014/main" id="{094F9224-6F5B-488B-914A-2DEF38C066F2}"/>
              </a:ext>
            </a:extLst>
          </p:cNvPr>
          <p:cNvSpPr>
            <a:spLocks noGrp="1"/>
          </p:cNvSpPr>
          <p:nvPr>
            <p:ph idx="1"/>
          </p:nvPr>
        </p:nvSpPr>
        <p:spPr>
          <a:xfrm>
            <a:off x="1371600" y="1070044"/>
            <a:ext cx="9601200" cy="5102156"/>
          </a:xfrm>
        </p:spPr>
        <p:txBody>
          <a:bodyPr>
            <a:normAutofit lnSpcReduction="10000"/>
          </a:bodyPr>
          <a:lstStyle/>
          <a:p>
            <a:pPr>
              <a:buFont typeface="Arial" panose="020B0604020202020204" pitchFamily="34" charset="0"/>
              <a:buChar char="•"/>
            </a:pPr>
            <a:r>
              <a:rPr lang="en-GB" dirty="0"/>
              <a:t>Two research questions:</a:t>
            </a:r>
          </a:p>
          <a:p>
            <a:pPr lvl="1">
              <a:buFont typeface="Arial" panose="020B0604020202020204" pitchFamily="34" charset="0"/>
              <a:buChar char="•"/>
            </a:pPr>
            <a:r>
              <a:rPr lang="en-GB" dirty="0"/>
              <a:t>what impact have economic crises had on informal entrepreneurship in Nigeria?</a:t>
            </a:r>
          </a:p>
          <a:p>
            <a:pPr lvl="1">
              <a:buFont typeface="Arial" panose="020B0604020202020204" pitchFamily="34" charset="0"/>
              <a:buChar char="•"/>
            </a:pPr>
            <a:r>
              <a:rPr lang="en-GB" dirty="0"/>
              <a:t>Given the policy relevance of whether such entrepreneurship activity is merely a temporary stopgap in the face of economic downturns in the formal sector, or whether it represents the starting point for longer-term Schumpeterian business activity, do informal businesses established during times of economic crisis endure in the long term? </a:t>
            </a:r>
          </a:p>
          <a:p>
            <a:pPr>
              <a:buFont typeface="Arial" panose="020B0604020202020204" pitchFamily="34" charset="0"/>
              <a:buChar char="•"/>
            </a:pPr>
            <a:r>
              <a:rPr lang="en-GB" dirty="0"/>
              <a:t>We answered these questions by testing the following hypothesis:</a:t>
            </a:r>
          </a:p>
          <a:p>
            <a:r>
              <a:rPr lang="en-GB" dirty="0"/>
              <a:t>H1: survival reason (necessity entrepreneurship) is a driver of business start-ups in the Nigeria informal economy during economic crisis</a:t>
            </a:r>
          </a:p>
          <a:p>
            <a:r>
              <a:rPr lang="en-GB" dirty="0"/>
              <a:t>H1b: pull factors (corruption, tax burden) are drivers of business creation and expansion in the Nigerian informal economy </a:t>
            </a:r>
          </a:p>
          <a:p>
            <a:r>
              <a:rPr lang="en-GB" dirty="0"/>
              <a:t>H2: opportunity-seeking reasons (opportunity entrepreneurship) is a driver of the expansion of the Nigerian informal economy</a:t>
            </a:r>
          </a:p>
          <a:p>
            <a:r>
              <a:rPr lang="en-GB" dirty="0"/>
              <a:t>H2b: pull factors (autonomy, time on main job etc) drive business expansion, entrepreneurship in the Nigerian informal economy</a:t>
            </a:r>
          </a:p>
        </p:txBody>
      </p:sp>
    </p:spTree>
    <p:extLst>
      <p:ext uri="{BB962C8B-B14F-4D97-AF65-F5344CB8AC3E}">
        <p14:creationId xmlns:p14="http://schemas.microsoft.com/office/powerpoint/2010/main" val="1052187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7CAE3-315B-4555-BB0E-DC78E9931554}"/>
              </a:ext>
            </a:extLst>
          </p:cNvPr>
          <p:cNvSpPr>
            <a:spLocks noGrp="1"/>
          </p:cNvSpPr>
          <p:nvPr>
            <p:ph type="title"/>
          </p:nvPr>
        </p:nvSpPr>
        <p:spPr>
          <a:xfrm>
            <a:off x="1499616" y="216568"/>
            <a:ext cx="9601200" cy="818148"/>
          </a:xfrm>
        </p:spPr>
        <p:txBody>
          <a:bodyPr>
            <a:normAutofit/>
          </a:bodyPr>
          <a:lstStyle/>
          <a:p>
            <a:r>
              <a:rPr lang="en-GB" dirty="0"/>
              <a:t>Method  - facts about MIMIC models</a:t>
            </a:r>
          </a:p>
        </p:txBody>
      </p:sp>
      <p:sp>
        <p:nvSpPr>
          <p:cNvPr id="3" name="Content Placeholder 2">
            <a:extLst>
              <a:ext uri="{FF2B5EF4-FFF2-40B4-BE49-F238E27FC236}">
                <a16:creationId xmlns:a16="http://schemas.microsoft.com/office/drawing/2014/main" id="{9EB7A06E-1188-46DC-B8C1-F54C55AA6091}"/>
              </a:ext>
            </a:extLst>
          </p:cNvPr>
          <p:cNvSpPr>
            <a:spLocks noGrp="1"/>
          </p:cNvSpPr>
          <p:nvPr>
            <p:ph idx="1"/>
          </p:nvPr>
        </p:nvSpPr>
        <p:spPr>
          <a:xfrm>
            <a:off x="1448308" y="903542"/>
            <a:ext cx="9601200" cy="5273441"/>
          </a:xfrm>
        </p:spPr>
        <p:txBody>
          <a:bodyPr>
            <a:normAutofit/>
          </a:bodyPr>
          <a:lstStyle/>
          <a:p>
            <a:r>
              <a:rPr lang="en-GB" sz="1600" dirty="0">
                <a:latin typeface="Verdana" pitchFamily="34" charset="0"/>
                <a:ea typeface="Verdana" pitchFamily="34" charset="0"/>
                <a:cs typeface="Verdana" pitchFamily="34" charset="0"/>
              </a:rPr>
              <a:t>Multiple indicators, multiple causes (MIMIC) model is a type of SEM which combines several indicators and causes in a simultaneous analysis.</a:t>
            </a:r>
          </a:p>
          <a:p>
            <a:r>
              <a:rPr lang="en-GB" sz="1600" dirty="0">
                <a:latin typeface="Verdana" pitchFamily="34" charset="0"/>
                <a:ea typeface="Verdana" pitchFamily="34" charset="0"/>
                <a:cs typeface="Verdana" pitchFamily="34" charset="0"/>
              </a:rPr>
              <a:t>While causes explain origin or determinant of a latent variable, indicators represent their possible outcome.</a:t>
            </a:r>
          </a:p>
          <a:p>
            <a:r>
              <a:rPr lang="en-GB" sz="1600" dirty="0">
                <a:latin typeface="Verdana" pitchFamily="34" charset="0"/>
                <a:ea typeface="Verdana" pitchFamily="34" charset="0"/>
                <a:cs typeface="Verdana" pitchFamily="34" charset="0"/>
              </a:rPr>
              <a:t>MIMIC models have advantage over multiple regression models, as the latter can only solve one dependent and multiple independent variables at a particular time.</a:t>
            </a:r>
          </a:p>
          <a:p>
            <a:endParaRPr lang="en-GB" dirty="0"/>
          </a:p>
        </p:txBody>
      </p:sp>
      <p:pic>
        <p:nvPicPr>
          <p:cNvPr id="4" name="Picture 3">
            <a:extLst>
              <a:ext uri="{FF2B5EF4-FFF2-40B4-BE49-F238E27FC236}">
                <a16:creationId xmlns:a16="http://schemas.microsoft.com/office/drawing/2014/main" id="{A538468F-41AB-4813-B3CA-68868378AA7D}"/>
              </a:ext>
            </a:extLst>
          </p:cNvPr>
          <p:cNvPicPr>
            <a:picLocks noChangeAspect="1"/>
          </p:cNvPicPr>
          <p:nvPr/>
        </p:nvPicPr>
        <p:blipFill>
          <a:blip r:embed="rId3"/>
          <a:stretch>
            <a:fillRect/>
          </a:stretch>
        </p:blipFill>
        <p:spPr>
          <a:xfrm>
            <a:off x="1371600" y="2889504"/>
            <a:ext cx="5185611" cy="3547391"/>
          </a:xfrm>
          <a:prstGeom prst="rect">
            <a:avLst/>
          </a:prstGeom>
        </p:spPr>
      </p:pic>
      <p:sp>
        <p:nvSpPr>
          <p:cNvPr id="5" name="TextBox 4">
            <a:extLst>
              <a:ext uri="{FF2B5EF4-FFF2-40B4-BE49-F238E27FC236}">
                <a16:creationId xmlns:a16="http://schemas.microsoft.com/office/drawing/2014/main" id="{2E44BB2B-A01C-446D-9810-DED4FD465CC5}"/>
              </a:ext>
            </a:extLst>
          </p:cNvPr>
          <p:cNvSpPr txBox="1"/>
          <p:nvPr/>
        </p:nvSpPr>
        <p:spPr>
          <a:xfrm>
            <a:off x="6633919" y="2889504"/>
            <a:ext cx="4649777" cy="2677656"/>
          </a:xfrm>
          <a:prstGeom prst="rect">
            <a:avLst/>
          </a:prstGeom>
          <a:noFill/>
        </p:spPr>
        <p:txBody>
          <a:bodyPr wrap="square" rtlCol="0">
            <a:spAutoFit/>
          </a:bodyPr>
          <a:lstStyle/>
          <a:p>
            <a:pPr algn="just"/>
            <a:r>
              <a:rPr lang="en-GB" sz="1400" dirty="0">
                <a:solidFill>
                  <a:prstClr val="black"/>
                </a:solidFill>
                <a:latin typeface="Lucida Sans Unicode"/>
              </a:rPr>
              <a:t>A MIMIC model is specified as:</a:t>
            </a:r>
          </a:p>
          <a:p>
            <a:pPr algn="just"/>
            <a:r>
              <a:rPr lang="en-GB" sz="1400" dirty="0">
                <a:solidFill>
                  <a:prstClr val="black"/>
                </a:solidFill>
                <a:latin typeface="Lucida Sans Unicode"/>
              </a:rPr>
              <a:t>M = </a:t>
            </a:r>
            <a:r>
              <a:rPr lang="en-GB" sz="1400" dirty="0" err="1">
                <a:solidFill>
                  <a:prstClr val="black"/>
                </a:solidFill>
                <a:latin typeface="Lucida Sans Unicode"/>
              </a:rPr>
              <a:t>Df</a:t>
            </a:r>
            <a:r>
              <a:rPr lang="en-GB" sz="1400" dirty="0">
                <a:solidFill>
                  <a:prstClr val="black"/>
                </a:solidFill>
                <a:latin typeface="Lucida Sans Unicode"/>
              </a:rPr>
              <a:t> + </a:t>
            </a:r>
            <a:r>
              <a:rPr lang="en-GB" sz="1400" i="1" dirty="0">
                <a:solidFill>
                  <a:prstClr val="black"/>
                </a:solidFill>
                <a:latin typeface="Lucida Sans Unicode"/>
              </a:rPr>
              <a:t>E</a:t>
            </a:r>
            <a:r>
              <a:rPr lang="en-GB" sz="1400" dirty="0">
                <a:solidFill>
                  <a:prstClr val="black"/>
                </a:solidFill>
                <a:latin typeface="Lucida Sans Unicode"/>
              </a:rPr>
              <a:t> .......................(1)</a:t>
            </a:r>
          </a:p>
          <a:p>
            <a:pPr algn="just"/>
            <a:r>
              <a:rPr lang="en-GB" sz="1400" dirty="0">
                <a:solidFill>
                  <a:prstClr val="black"/>
                </a:solidFill>
                <a:latin typeface="Lucida Sans Unicode"/>
              </a:rPr>
              <a:t>D = </a:t>
            </a:r>
            <a:r>
              <a:rPr lang="en-GB" sz="1400" dirty="0" err="1">
                <a:solidFill>
                  <a:prstClr val="black"/>
                </a:solidFill>
                <a:latin typeface="Lucida Sans Unicode"/>
              </a:rPr>
              <a:t>gM</a:t>
            </a:r>
            <a:r>
              <a:rPr lang="en-GB" sz="1400" dirty="0">
                <a:solidFill>
                  <a:prstClr val="black"/>
                </a:solidFill>
                <a:latin typeface="Lucida Sans Unicode"/>
              </a:rPr>
              <a:t> + </a:t>
            </a:r>
            <a:r>
              <a:rPr lang="en-GB" sz="1400" i="1" dirty="0">
                <a:solidFill>
                  <a:prstClr val="black"/>
                </a:solidFill>
                <a:latin typeface="Lucida Sans Unicode"/>
              </a:rPr>
              <a:t>U</a:t>
            </a:r>
            <a:r>
              <a:rPr lang="en-GB" sz="1400" dirty="0">
                <a:solidFill>
                  <a:prstClr val="black"/>
                </a:solidFill>
                <a:latin typeface="Lucida Sans Unicode"/>
              </a:rPr>
              <a:t> ......................(2)</a:t>
            </a:r>
          </a:p>
          <a:p>
            <a:pPr algn="just"/>
            <a:r>
              <a:rPr lang="en-GB" sz="1400" dirty="0">
                <a:solidFill>
                  <a:prstClr val="black"/>
                </a:solidFill>
                <a:latin typeface="Lucida Sans Unicode"/>
              </a:rPr>
              <a:t>d = Pf + </a:t>
            </a:r>
            <a:r>
              <a:rPr lang="en-GB" sz="1400" i="1" dirty="0">
                <a:solidFill>
                  <a:prstClr val="black"/>
                </a:solidFill>
                <a:latin typeface="Lucida Sans Unicode"/>
              </a:rPr>
              <a:t>V</a:t>
            </a:r>
            <a:r>
              <a:rPr lang="en-GB" sz="1400" dirty="0">
                <a:solidFill>
                  <a:prstClr val="black"/>
                </a:solidFill>
                <a:latin typeface="Lucida Sans Unicode"/>
              </a:rPr>
              <a:t> .........................(3)</a:t>
            </a:r>
          </a:p>
          <a:p>
            <a:pPr algn="just"/>
            <a:r>
              <a:rPr lang="en-GB" sz="1400" dirty="0">
                <a:solidFill>
                  <a:prstClr val="black"/>
                </a:solidFill>
                <a:latin typeface="Lucida Sans Unicode"/>
              </a:rPr>
              <a:t>Where: M=latent variable, D=vector coefficient, f=vector that can cause latent variable, E=error term. For Eq. (2), D=multi-indicator variable vector, g=vector of regression coefficients, U=vector of white noise disturbance, </a:t>
            </a:r>
            <a:r>
              <a:rPr lang="en-GB" sz="1400" dirty="0" err="1">
                <a:solidFill>
                  <a:prstClr val="black"/>
                </a:solidFill>
                <a:latin typeface="Lucida Sans Unicode"/>
              </a:rPr>
              <a:t>Qu</a:t>
            </a:r>
            <a:r>
              <a:rPr lang="en-GB" sz="1400" dirty="0">
                <a:solidFill>
                  <a:prstClr val="black"/>
                </a:solidFill>
                <a:latin typeface="Lucida Sans Unicode"/>
              </a:rPr>
              <a:t>=txt covariance matrix. For Eq. (3),P=</a:t>
            </a:r>
            <a:r>
              <a:rPr lang="en-GB" sz="1400" dirty="0" err="1">
                <a:solidFill>
                  <a:prstClr val="black"/>
                </a:solidFill>
                <a:latin typeface="Lucida Sans Unicode"/>
              </a:rPr>
              <a:t>gD</a:t>
            </a:r>
            <a:r>
              <a:rPr lang="en-GB" sz="1400" dirty="0">
                <a:solidFill>
                  <a:prstClr val="black"/>
                </a:solidFill>
                <a:latin typeface="Lucida Sans Unicode"/>
              </a:rPr>
              <a:t>, unit ranked matrix, V=</a:t>
            </a:r>
            <a:r>
              <a:rPr lang="en-GB" sz="1400" dirty="0" err="1">
                <a:solidFill>
                  <a:prstClr val="black"/>
                </a:solidFill>
                <a:latin typeface="Lucida Sans Unicode"/>
              </a:rPr>
              <a:t>gE+U</a:t>
            </a:r>
            <a:r>
              <a:rPr lang="en-GB" sz="1400" dirty="0">
                <a:solidFill>
                  <a:prstClr val="black"/>
                </a:solidFill>
                <a:latin typeface="Lucida Sans Unicode"/>
              </a:rPr>
              <a:t>, error term for Eq.1+2.</a:t>
            </a:r>
          </a:p>
          <a:p>
            <a:endParaRPr lang="en-GB" sz="1400" dirty="0">
              <a:solidFill>
                <a:prstClr val="black"/>
              </a:solidFill>
              <a:latin typeface="Lucida Sans Unicode"/>
            </a:endParaRPr>
          </a:p>
        </p:txBody>
      </p:sp>
    </p:spTree>
    <p:extLst>
      <p:ext uri="{BB962C8B-B14F-4D97-AF65-F5344CB8AC3E}">
        <p14:creationId xmlns:p14="http://schemas.microsoft.com/office/powerpoint/2010/main" val="39619740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01b4d49b-4814-4d3d-bfb3-28123260712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0A44E566CA6F543BFFF009CFF9B6157" ma:contentTypeVersion="14" ma:contentTypeDescription="Create a new document." ma:contentTypeScope="" ma:versionID="df9bc3c71384c131cae71f406825f553">
  <xsd:schema xmlns:xsd="http://www.w3.org/2001/XMLSchema" xmlns:xs="http://www.w3.org/2001/XMLSchema" xmlns:p="http://schemas.microsoft.com/office/2006/metadata/properties" xmlns:ns3="01b4d49b-4814-4d3d-bfb3-28123260712e" xmlns:ns4="c8dd8443-15bb-4b08-a53e-c2114a69bc93" targetNamespace="http://schemas.microsoft.com/office/2006/metadata/properties" ma:root="true" ma:fieldsID="0be881eec722d2911f1ff6ec369743e0" ns3:_="" ns4:_="">
    <xsd:import namespace="01b4d49b-4814-4d3d-bfb3-28123260712e"/>
    <xsd:import namespace="c8dd8443-15bb-4b08-a53e-c2114a69bc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LengthInSeconds" minOccurs="0"/>
                <xsd:element ref="ns3:MediaServiceOCR"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b4d49b-4814-4d3d-bfb3-2812326071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8dd8443-15bb-4b08-a53e-c2114a69bc9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9F6728-2696-4D6F-8459-961773AE49C4}">
  <ds:schemaRefs>
    <ds:schemaRef ds:uri="http://purl.org/dc/dcmitype/"/>
    <ds:schemaRef ds:uri="http://schemas.microsoft.com/office/2006/documentManagement/types"/>
    <ds:schemaRef ds:uri="http://purl.org/dc/terms/"/>
    <ds:schemaRef ds:uri="http://www.w3.org/XML/1998/namespace"/>
    <ds:schemaRef ds:uri="http://purl.org/dc/elements/1.1/"/>
    <ds:schemaRef ds:uri="01b4d49b-4814-4d3d-bfb3-28123260712e"/>
    <ds:schemaRef ds:uri="c8dd8443-15bb-4b08-a53e-c2114a69bc93"/>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5E0F1CE6-510A-4C78-9275-5F33B2E332B5}">
  <ds:schemaRefs>
    <ds:schemaRef ds:uri="http://schemas.microsoft.com/sharepoint/v3/contenttype/forms"/>
  </ds:schemaRefs>
</ds:datastoreItem>
</file>

<file path=customXml/itemProps3.xml><?xml version="1.0" encoding="utf-8"?>
<ds:datastoreItem xmlns:ds="http://schemas.openxmlformats.org/officeDocument/2006/customXml" ds:itemID="{2E287EA6-B619-458E-9DF9-135A0B042F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b4d49b-4814-4d3d-bfb3-28123260712e"/>
    <ds:schemaRef ds:uri="c8dd8443-15bb-4b08-a53e-c2114a69bc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6293</TotalTime>
  <Words>3232</Words>
  <Application>Microsoft Office PowerPoint</Application>
  <PresentationFormat>Widescreen</PresentationFormat>
  <Paragraphs>154</Paragraphs>
  <Slides>20</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Lucida Sans Unicode</vt:lpstr>
      <vt:lpstr>Tw Cen MT</vt:lpstr>
      <vt:lpstr>Tw Cen MT Condensed</vt:lpstr>
      <vt:lpstr>Verdana</vt:lpstr>
      <vt:lpstr>Wingdings 3</vt:lpstr>
      <vt:lpstr>Integral</vt:lpstr>
      <vt:lpstr>No venture, no success – theorising business start-ups in the informal economy during economic crisis and their longevity in Nigeria    </vt:lpstr>
      <vt:lpstr>What this session is about</vt:lpstr>
      <vt:lpstr>Introduction - Economic crisis, entrepreneurship &amp; the informal economy</vt:lpstr>
      <vt:lpstr>Economic crisis, entrepreneurship &amp; the informal economy – what we know so far</vt:lpstr>
      <vt:lpstr>Economic crisis, entrepreneurship &amp; the informal economy – what we know so far</vt:lpstr>
      <vt:lpstr>The Gap - Economic crisis, entrepreneurship &amp; the informal economy</vt:lpstr>
      <vt:lpstr>Theory and methods – filling the gaps</vt:lpstr>
      <vt:lpstr>filling the gap – research hypothesis</vt:lpstr>
      <vt:lpstr>Method  - facts about MIMIC models</vt:lpstr>
      <vt:lpstr>Findings</vt:lpstr>
      <vt:lpstr>Data description – business age</vt:lpstr>
      <vt:lpstr>Data description &amp; summary statistics</vt:lpstr>
      <vt:lpstr>Data description &amp; summary statistics</vt:lpstr>
      <vt:lpstr>Mimic result</vt:lpstr>
      <vt:lpstr>Robustness check - Multinomial results for business start-up year and causal variables. </vt:lpstr>
      <vt:lpstr>Discussion &amp; contributions</vt:lpstr>
      <vt:lpstr>Discussion &amp; contributions</vt:lpstr>
      <vt:lpstr>Discussion &amp; contributions</vt:lpstr>
      <vt:lpstr>Conclusions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Eghosa Igudia</cp:lastModifiedBy>
  <cp:revision>201</cp:revision>
  <dcterms:created xsi:type="dcterms:W3CDTF">2018-08-24T09:26:38Z</dcterms:created>
  <dcterms:modified xsi:type="dcterms:W3CDTF">2023-05-18T11:36:44Z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0x010100E0A44E566CA6F543BFFF009CFF9B6157</vt:lpwstr>
  </property>
</Properties>
</file>